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8" r:id="rId2"/>
    <p:sldId id="256" r:id="rId3"/>
    <p:sldId id="257" r:id="rId4"/>
    <p:sldId id="258" r:id="rId5"/>
    <p:sldId id="259" r:id="rId6"/>
    <p:sldId id="286" r:id="rId7"/>
    <p:sldId id="28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6" autoAdjust="0"/>
    <p:restoredTop sz="94660"/>
  </p:normalViewPr>
  <p:slideViewPr>
    <p:cSldViewPr snapToGrid="0">
      <p:cViewPr>
        <p:scale>
          <a:sx n="88" d="100"/>
          <a:sy n="88" d="100"/>
        </p:scale>
        <p:origin x="-428" y="-80"/>
      </p:cViewPr>
      <p:guideLst>
        <p:guide orient="horz" pos="2160"/>
        <p:guide pos="2880"/>
      </p:guideLst>
    </p:cSldViewPr>
  </p:slideViewPr>
  <p:notesTextViewPr>
    <p:cViewPr>
      <p:scale>
        <a:sx n="1" d="1"/>
        <a:sy n="1" d="1"/>
      </p:scale>
      <p:origin x="0" y="0"/>
    </p:cViewPr>
  </p:notesTextViewPr>
  <p:sorterViewPr>
    <p:cViewPr>
      <p:scale>
        <a:sx n="100" d="100"/>
        <a:sy n="100" d="100"/>
      </p:scale>
      <p:origin x="0" y="72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248547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289430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E4A2943-B13F-409D-8C60-83CF0F9001FC}" type="slidenum">
              <a:rPr lang="zh-CN" altLang="en-US" smtClean="0"/>
              <a:t>‹#›</a:t>
            </a:fld>
            <a:endParaRPr lang="zh-CN"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4872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174319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E4A2943-B13F-409D-8C60-83CF0F9001FC}" type="slidenum">
              <a:rPr lang="zh-CN" altLang="en-US" smtClean="0"/>
              <a:t>‹#›</a:t>
            </a:fld>
            <a:endParaRPr lang="zh-CN"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4990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415498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24512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169165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246133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150044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195147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305070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152643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308505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261674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73250EE4-54BC-4DD7-869D-D9C3D64ECD1F}" type="datetimeFigureOut">
              <a:rPr lang="zh-CN" altLang="en-US" smtClean="0"/>
              <a:t>2018/11/17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339336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3250EE4-54BC-4DD7-869D-D9C3D64ECD1F}" type="datetimeFigureOut">
              <a:rPr lang="zh-CN" altLang="en-US" smtClean="0"/>
              <a:t>2018/11/17</a:t>
            </a:fld>
            <a:endParaRPr lang="zh-CN"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E4A2943-B13F-409D-8C60-83CF0F9001FC}" type="slidenum">
              <a:rPr lang="zh-CN" altLang="en-US" smtClean="0"/>
              <a:t>‹#›</a:t>
            </a:fld>
            <a:endParaRPr lang="zh-CN" altLang="en-US"/>
          </a:p>
        </p:txBody>
      </p:sp>
    </p:spTree>
    <p:extLst>
      <p:ext uri="{BB962C8B-B14F-4D97-AF65-F5344CB8AC3E}">
        <p14:creationId xmlns:p14="http://schemas.microsoft.com/office/powerpoint/2010/main" val="372826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1310400" y="158400"/>
            <a:ext cx="7833600" cy="2123658"/>
          </a:xfrm>
          <a:prstGeom prst="rect">
            <a:avLst/>
          </a:prstGeom>
          <a:noFill/>
        </p:spPr>
        <p:txBody>
          <a:bodyPr wrap="square" rtlCol="0">
            <a:spAutoFit/>
          </a:bodyPr>
          <a:lstStyle/>
          <a:p>
            <a:r>
              <a:rPr lang="en-US" altLang="zh-HK" sz="4400" dirty="0" smtClean="0">
                <a:solidFill>
                  <a:srgbClr val="FF0000"/>
                </a:solidFill>
                <a:effectLst>
                  <a:outerShdw blurRad="38100" dist="38100" dir="2700000" algn="tl">
                    <a:srgbClr val="000000">
                      <a:alpha val="43137"/>
                    </a:srgbClr>
                  </a:outerShdw>
                </a:effectLst>
              </a:rPr>
              <a:t>“</a:t>
            </a:r>
            <a:r>
              <a:rPr lang="en-US" altLang="zh-HK" sz="4400" dirty="0" smtClean="0">
                <a:solidFill>
                  <a:srgbClr val="FF0000"/>
                </a:solidFill>
                <a:effectLst>
                  <a:outerShdw blurRad="38100" dist="38100" dir="2700000" algn="tl">
                    <a:srgbClr val="000000">
                      <a:alpha val="43137"/>
                    </a:srgbClr>
                  </a:outerShdw>
                </a:effectLst>
                <a:latin typeface="Forte" panose="03060902040502070203" pitchFamily="66" charset="0"/>
              </a:rPr>
              <a:t>Behold, I am with you always, </a:t>
            </a:r>
          </a:p>
          <a:p>
            <a:r>
              <a:rPr lang="en-US" altLang="zh-HK" sz="4400" dirty="0" smtClean="0">
                <a:solidFill>
                  <a:srgbClr val="FF0000"/>
                </a:solidFill>
                <a:effectLst>
                  <a:outerShdw blurRad="38100" dist="38100" dir="2700000" algn="tl">
                    <a:srgbClr val="000000">
                      <a:alpha val="43137"/>
                    </a:srgbClr>
                  </a:outerShdw>
                </a:effectLst>
                <a:latin typeface="Forte" panose="03060902040502070203" pitchFamily="66" charset="0"/>
              </a:rPr>
              <a:t>until the end of the age.” says the Lord.</a:t>
            </a:r>
            <a:endParaRPr lang="zh-HK" altLang="en-US" sz="4400"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0400" y="2485872"/>
            <a:ext cx="6728774" cy="449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10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3F1818E-6D6C-41EB-84E9-F61E5B8CD8BC}"/>
              </a:ext>
            </a:extLst>
          </p:cNvPr>
          <p:cNvSpPr/>
          <p:nvPr/>
        </p:nvSpPr>
        <p:spPr>
          <a:xfrm>
            <a:off x="1055915" y="55993"/>
            <a:ext cx="7347857" cy="3785652"/>
          </a:xfrm>
          <a:prstGeom prst="rect">
            <a:avLst/>
          </a:prstGeom>
        </p:spPr>
        <p:txBody>
          <a:bodyPr wrap="square">
            <a:spAutoFit/>
          </a:bodyPr>
          <a:lstStyle/>
          <a:p>
            <a:pPr marL="446088" lvl="0" indent="-446088">
              <a:spcAft>
                <a:spcPts val="0"/>
              </a:spcAft>
            </a:pP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6.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It is when we are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not open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to receive and keep the graces he brings us, the warnings he gives us, the example he teaches us, the desires he reveals to us, the love he shares with us. </a:t>
            </a:r>
            <a:endParaRPr lang="zh-CN" altLang="zh-CN" sz="4000" b="1"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pic>
        <p:nvPicPr>
          <p:cNvPr id="8" name="圖片 7" descr="一張含有 個人, 室內, 地板, 桌 的圖片&#10;&#10;自動產生的描述">
            <a:extLst>
              <a:ext uri="{FF2B5EF4-FFF2-40B4-BE49-F238E27FC236}">
                <a16:creationId xmlns="" xmlns:a16="http://schemas.microsoft.com/office/drawing/2014/main" id="{D74FE50C-9F5D-4232-A514-56E27645A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6986" y="3934164"/>
            <a:ext cx="3962400" cy="2646759"/>
          </a:xfrm>
          <a:prstGeom prst="rect">
            <a:avLst/>
          </a:prstGeom>
        </p:spPr>
      </p:pic>
    </p:spTree>
    <p:extLst>
      <p:ext uri="{BB962C8B-B14F-4D97-AF65-F5344CB8AC3E}">
        <p14:creationId xmlns:p14="http://schemas.microsoft.com/office/powerpoint/2010/main" val="710596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2F57AC4-489A-43C3-875E-398F86ABCD59}"/>
              </a:ext>
            </a:extLst>
          </p:cNvPr>
          <p:cNvSpPr/>
          <p:nvPr/>
        </p:nvSpPr>
        <p:spPr>
          <a:xfrm>
            <a:off x="549728" y="-5417"/>
            <a:ext cx="8191500" cy="6863417"/>
          </a:xfrm>
          <a:prstGeom prst="rect">
            <a:avLst/>
          </a:prstGeom>
        </p:spPr>
        <p:txBody>
          <a:bodyPr wrap="square">
            <a:spAutoFit/>
          </a:bodyPr>
          <a:lstStyle/>
          <a:p>
            <a:pPr>
              <a:spcAft>
                <a:spcPts val="0"/>
              </a:spcAft>
            </a:pPr>
            <a:r>
              <a:rPr lang="en-US" altLang="zh-CN" sz="4000" b="1"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Jesus, alone, abandoned in the hearts of his friends!</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 </a:t>
            </a:r>
          </a:p>
          <a:p>
            <a:pPr>
              <a:spcAft>
                <a:spcPts val="0"/>
              </a:spcAft>
            </a:pP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Jesus visits souls and lives in the “homes” of his friends (through Holy Communion) without being understood or listened to or assisted or asked his opinion or even taken into account!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smtClean="0">
                <a:solidFill>
                  <a:srgbClr val="C00000"/>
                </a:solidFill>
                <a:latin typeface="Calibri" panose="020F0502020204030204" pitchFamily="34" charset="0"/>
                <a:ea typeface="新細明體" panose="02020500000000000000" pitchFamily="18" charset="-120"/>
                <a:cs typeface="Times New Roman" panose="02020603050405020304" pitchFamily="18" charset="0"/>
              </a:rPr>
              <a:t>		This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interior abandonment </a:t>
            </a:r>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is </a:t>
            </a:r>
            <a:r>
              <a:rPr lang="en-US" altLang="zh-CN" sz="4000" b="1" kern="100" dirty="0" smtClean="0">
                <a:solidFill>
                  <a:srgbClr val="C00000"/>
                </a:solidFill>
                <a:latin typeface="Calibri" panose="020F0502020204030204" pitchFamily="34" charset="0"/>
                <a:ea typeface="新細明體" panose="02020500000000000000" pitchFamily="18" charset="-120"/>
                <a:cs typeface="Times New Roman" panose="02020603050405020304" pitchFamily="18" charset="0"/>
              </a:rPr>
              <a:t>			     repeated </a:t>
            </a:r>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in alarmingly great </a:t>
            </a:r>
            <a:r>
              <a:rPr lang="en-US" altLang="zh-CN" sz="4000" b="1" kern="100" dirty="0" smtClean="0">
                <a:solidFill>
                  <a:srgbClr val="C00000"/>
                </a:solidFill>
                <a:latin typeface="Calibri" panose="020F0502020204030204" pitchFamily="34" charset="0"/>
                <a:ea typeface="新細明體" panose="02020500000000000000" pitchFamily="18" charset="-120"/>
                <a:cs typeface="Times New Roman" panose="02020603050405020304" pitchFamily="18" charset="0"/>
              </a:rPr>
              <a:t>   			proportions</a:t>
            </a:r>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a:t>
            </a:r>
            <a:endParaRPr lang="zh-CN" altLang="en-US" sz="4000" dirty="0">
              <a:solidFill>
                <a:srgbClr val="C00000"/>
              </a:solidFill>
            </a:endParaRPr>
          </a:p>
        </p:txBody>
      </p:sp>
    </p:spTree>
    <p:extLst>
      <p:ext uri="{BB962C8B-B14F-4D97-AF65-F5344CB8AC3E}">
        <p14:creationId xmlns:p14="http://schemas.microsoft.com/office/powerpoint/2010/main" val="149400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05DA5F3-D403-4030-9747-868EAFFC8255}"/>
              </a:ext>
            </a:extLst>
          </p:cNvPr>
          <p:cNvSpPr/>
          <p:nvPr/>
        </p:nvSpPr>
        <p:spPr>
          <a:xfrm>
            <a:off x="337457" y="4107907"/>
            <a:ext cx="8561615" cy="2554545"/>
          </a:xfrm>
          <a:prstGeom prst="rect">
            <a:avLst/>
          </a:prstGeom>
        </p:spPr>
        <p:txBody>
          <a:bodyPr wrap="square">
            <a:spAutoFit/>
          </a:bodyPr>
          <a:lstStyle/>
          <a:p>
            <a:r>
              <a:rPr lang="en-US" altLang="zh-CN" sz="4000" b="1" kern="100" dirty="0">
                <a:solidFill>
                  <a:srgbClr val="000000"/>
                </a:solidFill>
                <a:effectLst>
                  <a:outerShdw blurRad="50800" dist="38100" algn="tr" rotWithShape="0">
                    <a:prstClr val="black">
                      <a:alpha val="40000"/>
                    </a:prstClr>
                  </a:outerShdw>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The practice of spending time silence after Mass is an essential means of expressing our gratitude for the sublime gift we receive in the Eucharist.</a:t>
            </a:r>
            <a:endParaRPr lang="zh-CN" altLang="en-US" sz="4000" dirty="0"/>
          </a:p>
        </p:txBody>
      </p:sp>
      <p:pic>
        <p:nvPicPr>
          <p:cNvPr id="6" name="圖片 5" descr="一張含有 個人, 男人 的圖片&#10;&#10;自動產生的描述">
            <a:extLst>
              <a:ext uri="{FF2B5EF4-FFF2-40B4-BE49-F238E27FC236}">
                <a16:creationId xmlns="" xmlns:a16="http://schemas.microsoft.com/office/drawing/2014/main" id="{598C0308-0ED8-44FD-BDB7-6722E454D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537" y="108463"/>
            <a:ext cx="2998334" cy="3744188"/>
          </a:xfrm>
          <a:prstGeom prst="rect">
            <a:avLst/>
          </a:prstGeom>
        </p:spPr>
      </p:pic>
      <p:pic>
        <p:nvPicPr>
          <p:cNvPr id="8" name="圖片 7" descr="一張含有 個人, 男人, 室內, 牆 的圖片&#10;&#10;自動產生的描述">
            <a:extLst>
              <a:ext uri="{FF2B5EF4-FFF2-40B4-BE49-F238E27FC236}">
                <a16:creationId xmlns="" xmlns:a16="http://schemas.microsoft.com/office/drawing/2014/main" id="{2A777200-EEEB-46AA-A39D-EE7E70A98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49" y="718456"/>
            <a:ext cx="3706695" cy="2758637"/>
          </a:xfrm>
          <a:prstGeom prst="rect">
            <a:avLst/>
          </a:prstGeom>
        </p:spPr>
      </p:pic>
    </p:spTree>
    <p:extLst>
      <p:ext uri="{BB962C8B-B14F-4D97-AF65-F5344CB8AC3E}">
        <p14:creationId xmlns:p14="http://schemas.microsoft.com/office/powerpoint/2010/main" val="143095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73B3400-0DE2-44E0-86B6-560002195A3B}"/>
              </a:ext>
            </a:extLst>
          </p:cNvPr>
          <p:cNvSpPr/>
          <p:nvPr/>
        </p:nvSpPr>
        <p:spPr>
          <a:xfrm>
            <a:off x="748478" y="57600"/>
            <a:ext cx="8539843" cy="3785652"/>
          </a:xfrm>
          <a:prstGeom prst="rect">
            <a:avLst/>
          </a:prstGeom>
        </p:spPr>
        <p:txBody>
          <a:bodyPr wrap="square">
            <a:spAutoFit/>
          </a:bodyPr>
          <a:lstStyle/>
          <a:p>
            <a:pPr>
              <a:spcAft>
                <a:spcPts val="0"/>
              </a:spcAft>
            </a:pPr>
            <a:r>
              <a:rPr lang="en-US" altLang="zh-CN" sz="4000" b="1"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The Eucharist is the </a:t>
            </a:r>
            <a:r>
              <a:rPr lang="en-US" altLang="zh-CN" sz="4000" b="1" u="sng"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miracle of the </a:t>
            </a:r>
            <a:r>
              <a:rPr lang="en-US" altLang="zh-CN" sz="4000" b="1" u="sng" kern="100" dirty="0">
                <a:solidFill>
                  <a:srgbClr val="FF0000"/>
                </a:solidFill>
                <a:effectLst>
                  <a:outerShdw blurRad="38100" dist="38100" dir="2700000" algn="tl">
                    <a:srgbClr val="000000">
                      <a:alpha val="43137"/>
                    </a:srgbClr>
                  </a:outerShdw>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perpetual dwelling of Jesus </a:t>
            </a:r>
            <a:r>
              <a:rPr lang="en-US" altLang="zh-CN" sz="4000" b="1"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with us</a:t>
            </a:r>
            <a:r>
              <a:rPr lang="en-US" altLang="zh-CN" sz="4000"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the abandonment of the Eucharist is the </a:t>
            </a:r>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practical frustration </a:t>
            </a:r>
            <a:r>
              <a:rPr lang="en-US" altLang="zh-CN" sz="4000" b="1" u="sng"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of that miracle </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and, along with that, of the merciful and holy purposes of his dwelling with us.</a:t>
            </a:r>
            <a:endParaRPr lang="zh-CN" altLang="en-US" sz="4000" dirty="0"/>
          </a:p>
        </p:txBody>
      </p:sp>
      <p:pic>
        <p:nvPicPr>
          <p:cNvPr id="4" name="圖片 3" descr="一張含有 個人, 建築物, 樹, 人 的圖片&#10;&#10;自動產生的描述">
            <a:extLst>
              <a:ext uri="{FF2B5EF4-FFF2-40B4-BE49-F238E27FC236}">
                <a16:creationId xmlns="" xmlns:a16="http://schemas.microsoft.com/office/drawing/2014/main" id="{594957E4-E802-49E3-A293-6306DD1BF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256" y="4001652"/>
            <a:ext cx="4419599" cy="2950317"/>
          </a:xfrm>
          <a:prstGeom prst="rect">
            <a:avLst/>
          </a:prstGeom>
        </p:spPr>
      </p:pic>
    </p:spTree>
    <p:extLst>
      <p:ext uri="{BB962C8B-B14F-4D97-AF65-F5344CB8AC3E}">
        <p14:creationId xmlns:p14="http://schemas.microsoft.com/office/powerpoint/2010/main" val="268560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DB4714D-64A0-4260-84E2-B33913EFF6CE}"/>
              </a:ext>
            </a:extLst>
          </p:cNvPr>
          <p:cNvSpPr/>
          <p:nvPr/>
        </p:nvSpPr>
        <p:spPr>
          <a:xfrm>
            <a:off x="1284514" y="3072348"/>
            <a:ext cx="7859486" cy="3785652"/>
          </a:xfrm>
          <a:prstGeom prst="rect">
            <a:avLst/>
          </a:prstGeom>
        </p:spPr>
        <p:txBody>
          <a:bodyPr wrap="square">
            <a:spAutoFit/>
          </a:bodyPr>
          <a:lstStyle/>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The abandonment of the Eucharist </a:t>
            </a:r>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hinders Jesus</a:t>
            </a:r>
            <a:r>
              <a:rPr lang="en-US" altLang="zh-CN" sz="4000" b="1"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because of his great and bitter disappointment, and thereby </a:t>
            </a:r>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deprives souls and societies of receiving rivers and seas of heavenly graces</a:t>
            </a:r>
            <a:r>
              <a:rPr lang="en-US" altLang="zh-CN" sz="4000" b="1" u="sng"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a:t>
            </a:r>
            <a:endParaRPr lang="zh-CN" altLang="en-US" sz="4000" b="1" dirty="0">
              <a:effectLst>
                <a:outerShdw blurRad="38100" dist="38100" dir="2700000" algn="tl">
                  <a:srgbClr val="000000">
                    <a:alpha val="43137"/>
                  </a:srgbClr>
                </a:outerShdw>
              </a:effectLst>
            </a:endParaRPr>
          </a:p>
        </p:txBody>
      </p:sp>
      <p:pic>
        <p:nvPicPr>
          <p:cNvPr id="4" name="圖片 3" descr="一張含有 室內 的圖片&#10;&#10;自動產生的描述">
            <a:extLst>
              <a:ext uri="{FF2B5EF4-FFF2-40B4-BE49-F238E27FC236}">
                <a16:creationId xmlns="" xmlns:a16="http://schemas.microsoft.com/office/drawing/2014/main" id="{17E40B14-3D05-4A81-8AA8-B70FF2CDA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657" y="168550"/>
            <a:ext cx="3456214" cy="2906041"/>
          </a:xfrm>
          <a:prstGeom prst="rect">
            <a:avLst/>
          </a:prstGeom>
        </p:spPr>
      </p:pic>
    </p:spTree>
    <p:extLst>
      <p:ext uri="{BB962C8B-B14F-4D97-AF65-F5344CB8AC3E}">
        <p14:creationId xmlns:p14="http://schemas.microsoft.com/office/powerpoint/2010/main" val="105500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81B30B46-7969-4FE7-904F-70B60B48AD7D}"/>
              </a:ext>
            </a:extLst>
          </p:cNvPr>
          <p:cNvSpPr/>
          <p:nvPr/>
        </p:nvSpPr>
        <p:spPr>
          <a:xfrm>
            <a:off x="853396" y="335845"/>
            <a:ext cx="7985804" cy="6186309"/>
          </a:xfrm>
          <a:prstGeom prst="rect">
            <a:avLst/>
          </a:prstGeom>
        </p:spPr>
        <p:txBody>
          <a:bodyPr wrap="square">
            <a:spAutoFit/>
          </a:bodyPr>
          <a:lstStyle/>
          <a:p>
            <a:pPr algn="ctr">
              <a:spcAft>
                <a:spcPts val="0"/>
              </a:spcAft>
            </a:pPr>
            <a:r>
              <a:rPr lang="en-US" altLang="zh-CN" sz="3600" b="1" u="sng"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Abandonment is the evil</a:t>
            </a:r>
          </a:p>
          <a:p>
            <a:pPr algn="ctr">
              <a:spcAft>
                <a:spcPts val="0"/>
              </a:spcAft>
            </a:pPr>
            <a:endParaRPr lang="zh-CN" altLang="zh-CN" sz="3600" b="1" kern="100" dirty="0">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spcAft>
                <a:spcPts val="0"/>
              </a:spcAft>
              <a:buFont typeface="+mj-lt"/>
              <a:buAutoNum type="arabicPeriod"/>
            </a:pP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of those who know that Jesus has </a:t>
            </a:r>
            <a:r>
              <a:rPr lang="en-US" altLang="zh-CN" sz="3600" b="1"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rPr>
              <a:t>eyes</a:t>
            </a: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 yet will not allow him to look at them. </a:t>
            </a:r>
            <a:endParaRPr lang="zh-CN" altLang="zh-CN" sz="3600" b="1" kern="100" dirty="0">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spcAft>
                <a:spcPts val="0"/>
              </a:spcAft>
              <a:buFont typeface="+mj-lt"/>
              <a:buAutoNum type="arabicPeriod"/>
            </a:pP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They know that he has </a:t>
            </a:r>
            <a:r>
              <a:rPr lang="en-US" altLang="zh-CN" sz="3600" b="1"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rPr>
              <a:t>ears</a:t>
            </a: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 yet do not talk to him. </a:t>
            </a:r>
            <a:endParaRPr lang="zh-CN" altLang="zh-CN" sz="3600" b="1" kern="100" dirty="0">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spcAft>
                <a:spcPts val="0"/>
              </a:spcAft>
              <a:buFont typeface="+mj-lt"/>
              <a:buAutoNum type="arabicPeriod"/>
            </a:pP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They know Jesus has </a:t>
            </a:r>
            <a:r>
              <a:rPr lang="en-US" altLang="zh-CN" sz="3600" b="1"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rPr>
              <a:t>hands</a:t>
            </a: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 and they do not go to him to receive his gifts. </a:t>
            </a:r>
            <a:endParaRPr lang="zh-CN" altLang="zh-CN" sz="3600" b="1" kern="100" dirty="0">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spcAft>
                <a:spcPts val="0"/>
              </a:spcAft>
              <a:buFont typeface="+mj-lt"/>
              <a:buAutoNum type="arabicPeriod"/>
            </a:pP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They know that he has a </a:t>
            </a:r>
            <a:r>
              <a:rPr lang="en-US" altLang="zh-CN" sz="3600" b="1"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rPr>
              <a:t>Heart</a:t>
            </a: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 with a burning love for them and they do not love him or try to please him! </a:t>
            </a:r>
            <a:endParaRPr lang="zh-CN" altLang="zh-CN" sz="3600" b="1"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9017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D7744E3-53B4-4393-90FA-A768BEA5A708}"/>
              </a:ext>
            </a:extLst>
          </p:cNvPr>
          <p:cNvSpPr/>
          <p:nvPr/>
        </p:nvSpPr>
        <p:spPr>
          <a:xfrm>
            <a:off x="1170215" y="1474151"/>
            <a:ext cx="7717972" cy="5016758"/>
          </a:xfrm>
          <a:prstGeom prst="rect">
            <a:avLst/>
          </a:prstGeom>
        </p:spPr>
        <p:txBody>
          <a:bodyPr wrap="square">
            <a:spAutoFit/>
          </a:bodyPr>
          <a:lstStyle/>
          <a:p>
            <a:pPr marL="228600">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This interior abandonment wounds the Hearts of Jesus, </a:t>
            </a:r>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causing him great bitterness</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a:t>
            </a:r>
            <a:endPar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endParaRPr>
          </a:p>
          <a:p>
            <a:pPr marL="228600">
              <a:spcAft>
                <a:spcPts val="0"/>
              </a:spcAft>
            </a:pPr>
            <a:r>
              <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rPr>
              <a:t>It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is the bitterness of a hope that is dashed and a plea for help that is spurned.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179388"/>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This abandonment reveals a profound lack of love</a:t>
            </a:r>
            <a:r>
              <a:rPr lang="en-US" altLang="zh-CN" sz="4000" b="1" u="sng" kern="100" dirty="0">
                <a:latin typeface="Calibri" panose="020F0502020204030204" pitchFamily="34" charset="0"/>
                <a:ea typeface="新細明體" panose="02020500000000000000" pitchFamily="18" charset="-120"/>
                <a:cs typeface="Times New Roman" panose="02020603050405020304" pitchFamily="18" charset="0"/>
              </a:rPr>
              <a:t>.</a:t>
            </a:r>
            <a:endParaRPr lang="zh-CN" altLang="en-US" sz="4000" b="1" dirty="0"/>
          </a:p>
        </p:txBody>
      </p:sp>
    </p:spTree>
    <p:extLst>
      <p:ext uri="{BB962C8B-B14F-4D97-AF65-F5344CB8AC3E}">
        <p14:creationId xmlns:p14="http://schemas.microsoft.com/office/powerpoint/2010/main" val="161820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57486A9-B817-4BD9-BB34-35F16D135C31}"/>
              </a:ext>
            </a:extLst>
          </p:cNvPr>
          <p:cNvSpPr/>
          <p:nvPr/>
        </p:nvSpPr>
        <p:spPr>
          <a:xfrm>
            <a:off x="937671" y="3397179"/>
            <a:ext cx="8262257" cy="3170099"/>
          </a:xfrm>
          <a:prstGeom prst="rect">
            <a:avLst/>
          </a:prstGeom>
        </p:spPr>
        <p:txBody>
          <a:bodyPr wrap="square">
            <a:spAutoFit/>
          </a:bodyPr>
          <a:lstStyle/>
          <a:p>
            <a:pPr>
              <a:spcAft>
                <a:spcPts val="0"/>
              </a:spcAft>
            </a:pP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When we do not meditate </a:t>
            </a:r>
            <a:r>
              <a:rPr lang="en-US" altLang="zh-CN" sz="4000" kern="100" dirty="0" smtClean="0">
                <a:latin typeface="Calibri" panose="020F0502020204030204" pitchFamily="34" charset="0"/>
                <a:ea typeface="新細明體" panose="02020500000000000000" pitchFamily="18" charset="-120"/>
                <a:cs typeface="Times New Roman" panose="02020603050405020304" pitchFamily="18" charset="0"/>
              </a:rPr>
              <a:t>on</a:t>
            </a:r>
          </a:p>
          <a:p>
            <a:pPr>
              <a:spcAft>
                <a:spcPts val="0"/>
              </a:spcAft>
            </a:pPr>
            <a:r>
              <a:rPr lang="en-US" altLang="zh-CN" sz="4000" kern="100" dirty="0" smtClean="0">
                <a:latin typeface="Calibri" panose="020F0502020204030204" pitchFamily="34" charset="0"/>
                <a:ea typeface="新細明體" panose="02020500000000000000" pitchFamily="18" charset="-120"/>
                <a:cs typeface="Times New Roman" panose="02020603050405020304" pitchFamily="18" charset="0"/>
              </a:rPr>
              <a:t> </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what we are receiving.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“It is when we do not prepare ourselves to receive Him with a clean heart and with great spiritual hunger. ”</a:t>
            </a:r>
            <a:endParaRPr lang="zh-CN" altLang="en-US" sz="4000" dirty="0">
              <a:solidFill>
                <a:srgbClr val="C00000"/>
              </a:solidFill>
            </a:endParaRPr>
          </a:p>
        </p:txBody>
      </p:sp>
      <p:pic>
        <p:nvPicPr>
          <p:cNvPr id="6" name="圖片 5" descr="一張含有 個人, 室內 的圖片&#10;&#10;自動產生的描述">
            <a:extLst>
              <a:ext uri="{FF2B5EF4-FFF2-40B4-BE49-F238E27FC236}">
                <a16:creationId xmlns="" xmlns:a16="http://schemas.microsoft.com/office/drawing/2014/main" id="{00DFFFA3-8E04-43EC-A321-27B85D0E7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31" y="110379"/>
            <a:ext cx="4205968" cy="2523581"/>
          </a:xfrm>
          <a:prstGeom prst="rect">
            <a:avLst/>
          </a:prstGeom>
        </p:spPr>
      </p:pic>
      <p:pic>
        <p:nvPicPr>
          <p:cNvPr id="8" name="圖片 7" descr="一張含有 個人, 室內, 正面, 桌 的圖片&#10;&#10;自動產生的描述">
            <a:extLst>
              <a:ext uri="{FF2B5EF4-FFF2-40B4-BE49-F238E27FC236}">
                <a16:creationId xmlns="" xmlns:a16="http://schemas.microsoft.com/office/drawing/2014/main" id="{4B9CFDBD-41F7-4429-88D4-670788DB6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470" y="596082"/>
            <a:ext cx="4423684" cy="2727939"/>
          </a:xfrm>
          <a:prstGeom prst="rect">
            <a:avLst/>
          </a:prstGeom>
        </p:spPr>
      </p:pic>
    </p:spTree>
    <p:extLst>
      <p:ext uri="{BB962C8B-B14F-4D97-AF65-F5344CB8AC3E}">
        <p14:creationId xmlns:p14="http://schemas.microsoft.com/office/powerpoint/2010/main" val="166312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E771C5E6-1CB7-4001-8D45-9324E92FF072}"/>
              </a:ext>
            </a:extLst>
          </p:cNvPr>
          <p:cNvSpPr/>
          <p:nvPr/>
        </p:nvSpPr>
        <p:spPr>
          <a:xfrm>
            <a:off x="1001486" y="1470860"/>
            <a:ext cx="7636328" cy="3785652"/>
          </a:xfrm>
          <a:prstGeom prst="rect">
            <a:avLst/>
          </a:prstGeom>
        </p:spPr>
        <p:txBody>
          <a:bodyPr wrap="square">
            <a:spAutoFit/>
          </a:bodyPr>
          <a:lstStyle/>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It would be sad if, after so long, the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Savior’s loving presence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were still be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unknown</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by humanity</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altLang="zh-CN" sz="4000" b="1" i="1" kern="100" dirty="0">
                <a:latin typeface="Britannic Bold" panose="020B0903060703020204" pitchFamily="34" charset="0"/>
                <a:ea typeface="新細明體" panose="02020500000000000000" pitchFamily="18" charset="-120"/>
                <a:cs typeface="Times New Roman" panose="02020603050405020304" pitchFamily="18" charset="0"/>
              </a:rPr>
              <a:t>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altLang="zh-CN" sz="4000" b="1" i="1" kern="100" dirty="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“No room in the Inn</a:t>
            </a:r>
            <a:r>
              <a:rPr lang="en-US" altLang="zh-CN" sz="4000" b="1" i="1" kern="100" dirty="0" smtClean="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a:t>
            </a:r>
            <a:r>
              <a:rPr lang="en-US" altLang="zh-CN" sz="4000" i="1" kern="100" dirty="0" smtClean="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 </a:t>
            </a:r>
            <a:r>
              <a:rPr lang="en-US" altLang="zh-CN" i="1" kern="100" dirty="0" smtClean="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a:t>
            </a:r>
            <a:r>
              <a:rPr lang="en-US" altLang="zh-CN" i="1" kern="100" dirty="0" err="1" smtClean="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Jn</a:t>
            </a:r>
            <a:r>
              <a:rPr lang="en-US" altLang="zh-CN" i="1" kern="100" dirty="0" smtClean="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 2:7)</a:t>
            </a:r>
            <a:endParaRPr lang="zh-CN" altLang="zh-CN"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i="1" kern="100" dirty="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“Do you also want to leave Me?”</a:t>
            </a:r>
            <a:endParaRPr lang="zh-CN" altLang="en-US" sz="4000" dirty="0"/>
          </a:p>
        </p:txBody>
      </p:sp>
      <p:sp>
        <p:nvSpPr>
          <p:cNvPr id="3" name="矩形 2"/>
          <p:cNvSpPr/>
          <p:nvPr/>
        </p:nvSpPr>
        <p:spPr>
          <a:xfrm>
            <a:off x="6686771" y="5256512"/>
            <a:ext cx="1141659" cy="369332"/>
          </a:xfrm>
          <a:prstGeom prst="rect">
            <a:avLst/>
          </a:prstGeom>
        </p:spPr>
        <p:txBody>
          <a:bodyPr wrap="none">
            <a:spAutoFit/>
          </a:bodyPr>
          <a:lstStyle/>
          <a:p>
            <a:pPr algn="ctr">
              <a:spcAft>
                <a:spcPts val="0"/>
              </a:spcAft>
            </a:pPr>
            <a:r>
              <a:rPr lang="en-US" altLang="zh-CN" i="1" kern="100" dirty="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a:t>
            </a:r>
            <a:r>
              <a:rPr lang="en-US" altLang="zh-CN" i="1" kern="100" dirty="0" err="1">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Jn</a:t>
            </a:r>
            <a:r>
              <a:rPr lang="en-US" altLang="zh-CN" i="1" kern="100" dirty="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 </a:t>
            </a:r>
            <a:r>
              <a:rPr lang="en-US" altLang="zh-CN" i="1" kern="100" dirty="0" smtClean="0">
                <a:highlight>
                  <a:srgbClr val="FFFF00"/>
                </a:highlight>
                <a:latin typeface="Britannic Bold" panose="020B0903060703020204" pitchFamily="34" charset="0"/>
                <a:ea typeface="新細明體" panose="02020500000000000000" pitchFamily="18" charset="-120"/>
                <a:cs typeface="Times New Roman" panose="02020603050405020304" pitchFamily="18" charset="0"/>
              </a:rPr>
              <a:t>6:67)</a:t>
            </a:r>
            <a:endParaRPr lang="zh-CN" altLang="zh-CN"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07602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B7D5E91A-11CA-48A5-99BB-E8BE24527FE6}"/>
              </a:ext>
            </a:extLst>
          </p:cNvPr>
          <p:cNvSpPr/>
          <p:nvPr/>
        </p:nvSpPr>
        <p:spPr>
          <a:xfrm>
            <a:off x="4441371" y="678907"/>
            <a:ext cx="4528458" cy="5632311"/>
          </a:xfrm>
          <a:prstGeom prst="rect">
            <a:avLst/>
          </a:prstGeom>
        </p:spPr>
        <p:txBody>
          <a:bodyPr wrap="square">
            <a:spAutoFit/>
          </a:bodyPr>
          <a:lstStyle/>
          <a:p>
            <a:pPr indent="88900">
              <a:spcAft>
                <a:spcPts val="0"/>
              </a:spcAft>
            </a:pP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All of this sadness was there in that tabernacle, oppressing and crushing the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Sweet Heart of Jesus and drawing bitter tears from his eyes.</a:t>
            </a:r>
            <a:endParaRPr lang="zh-CN" altLang="en-US" sz="4000" b="1" dirty="0"/>
          </a:p>
        </p:txBody>
      </p:sp>
      <p:pic>
        <p:nvPicPr>
          <p:cNvPr id="5" name="圖片 4" descr="C:\Users\user\Pictures\Pictures for Sr\Weeping Jesus.jpg"/>
          <p:cNvPicPr/>
          <p:nvPr/>
        </p:nvPicPr>
        <p:blipFill>
          <a:blip r:embed="rId2">
            <a:extLst>
              <a:ext uri="{28A0092B-C50C-407E-A947-70E740481C1C}">
                <a14:useLocalDpi xmlns:a14="http://schemas.microsoft.com/office/drawing/2010/main" val="0"/>
              </a:ext>
            </a:extLst>
          </a:blip>
          <a:srcRect/>
          <a:stretch>
            <a:fillRect/>
          </a:stretch>
        </p:blipFill>
        <p:spPr bwMode="auto">
          <a:xfrm>
            <a:off x="828000" y="1353601"/>
            <a:ext cx="3319200" cy="4730400"/>
          </a:xfrm>
          <a:prstGeom prst="rect">
            <a:avLst/>
          </a:prstGeom>
          <a:noFill/>
          <a:ln>
            <a:noFill/>
          </a:ln>
        </p:spPr>
      </p:pic>
    </p:spTree>
    <p:extLst>
      <p:ext uri="{BB962C8B-B14F-4D97-AF65-F5344CB8AC3E}">
        <p14:creationId xmlns:p14="http://schemas.microsoft.com/office/powerpoint/2010/main" val="354701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F4FD84A-334F-4694-9DC1-4BE8B5995348}"/>
              </a:ext>
            </a:extLst>
          </p:cNvPr>
          <p:cNvSpPr/>
          <p:nvPr/>
        </p:nvSpPr>
        <p:spPr>
          <a:xfrm>
            <a:off x="1931997" y="305877"/>
            <a:ext cx="5554149" cy="1631216"/>
          </a:xfrm>
          <a:prstGeom prst="rect">
            <a:avLst/>
          </a:prstGeom>
        </p:spPr>
        <p:txBody>
          <a:bodyPr wrap="none">
            <a:spAutoFit/>
          </a:bodyPr>
          <a:lstStyle/>
          <a:p>
            <a:pPr algn="ctr"/>
            <a:r>
              <a:rPr lang="en-US" altLang="zh-CN" sz="5000" b="1" u="sng" kern="100" dirty="0" smtClean="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Never Abandon</a:t>
            </a:r>
          </a:p>
          <a:p>
            <a:pPr algn="ctr"/>
            <a:r>
              <a:rPr lang="en-US" altLang="zh-CN" sz="5000" b="1" u="sng" kern="100" dirty="0" smtClean="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the Eucharistic Lord </a:t>
            </a:r>
            <a:endParaRPr lang="zh-CN" altLang="en-US" sz="5000" dirty="0">
              <a:solidFill>
                <a:srgbClr val="C00000"/>
              </a:solidFill>
              <a:effectLst>
                <a:outerShdw blurRad="38100" dist="38100" dir="2700000" algn="tl">
                  <a:srgbClr val="000000">
                    <a:alpha val="43137"/>
                  </a:srgbClr>
                </a:outerShdw>
              </a:effectLst>
            </a:endParaRPr>
          </a:p>
        </p:txBody>
      </p:sp>
      <p:pic>
        <p:nvPicPr>
          <p:cNvPr id="8" name="圖片 7" descr="一張含有 牆, 建築物, 室內 的圖片&#10;&#10;自動產生的描述">
            <a:extLst>
              <a:ext uri="{FF2B5EF4-FFF2-40B4-BE49-F238E27FC236}">
                <a16:creationId xmlns="" xmlns:a16="http://schemas.microsoft.com/office/drawing/2014/main" id="{DA84DCAE-36F1-4782-8859-F1B2DE721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35" y="2582048"/>
            <a:ext cx="5666558" cy="3774121"/>
          </a:xfrm>
          <a:prstGeom prst="rect">
            <a:avLst/>
          </a:prstGeom>
        </p:spPr>
      </p:pic>
    </p:spTree>
    <p:extLst>
      <p:ext uri="{BB962C8B-B14F-4D97-AF65-F5344CB8AC3E}">
        <p14:creationId xmlns:p14="http://schemas.microsoft.com/office/powerpoint/2010/main" val="1695899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4D78A92-CBF6-4B52-885B-23E4C5B12BCC}"/>
              </a:ext>
            </a:extLst>
          </p:cNvPr>
          <p:cNvSpPr/>
          <p:nvPr/>
        </p:nvSpPr>
        <p:spPr>
          <a:xfrm>
            <a:off x="457199" y="686778"/>
            <a:ext cx="8648700" cy="1938992"/>
          </a:xfrm>
          <a:prstGeom prst="rect">
            <a:avLst/>
          </a:prstGeom>
        </p:spPr>
        <p:txBody>
          <a:bodyPr wrap="square">
            <a:spAutoFit/>
          </a:bodyPr>
          <a:lstStyle/>
          <a:p>
            <a:pPr algn="ctr">
              <a:spcAft>
                <a:spcPts val="0"/>
              </a:spcAft>
            </a:pPr>
            <a:r>
              <a:rPr lang="en-US" altLang="zh-CN" sz="4000" u="sng" kern="100" dirty="0">
                <a:solidFill>
                  <a:srgbClr val="C00000"/>
                </a:solidFill>
                <a:effectLst>
                  <a:outerShdw blurRad="38100" dist="38100" dir="2700000" algn="tl">
                    <a:srgbClr val="000000">
                      <a:alpha val="43137"/>
                    </a:srgbClr>
                  </a:outerShdw>
                </a:effectLst>
                <a:latin typeface="Britannic Bold" panose="020B0903060703020204" pitchFamily="34" charset="0"/>
                <a:ea typeface="新細明體" panose="02020500000000000000" pitchFamily="18" charset="-120"/>
                <a:cs typeface="Times New Roman" panose="02020603050405020304" pitchFamily="18" charset="0"/>
              </a:rPr>
              <a:t>The calling of PEAM </a:t>
            </a:r>
            <a:endParaRPr lang="zh-CN" altLang="zh-CN" sz="4000"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To </a:t>
            </a:r>
            <a:r>
              <a:rPr lang="en-US" altLang="zh-CN" sz="4000"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see</a:t>
            </a:r>
            <a:r>
              <a:rPr lang="en-US" altLang="zh-CN" sz="4000"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CN" sz="4000"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understand</a:t>
            </a:r>
            <a:r>
              <a:rPr lang="en-US" altLang="zh-CN" sz="4000"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and </a:t>
            </a:r>
            <a:r>
              <a:rPr lang="en-US" altLang="zh-CN" sz="4000"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feel</a:t>
            </a:r>
            <a:r>
              <a:rPr lang="en-US" altLang="zh-CN" sz="4000"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what would consume the whole of one’s ministry.</a:t>
            </a:r>
            <a:endParaRPr lang="zh-CN" altLang="en-US" sz="4000" dirty="0">
              <a:effectLst>
                <a:outerShdw blurRad="38100" dist="38100" dir="2700000" algn="tl">
                  <a:srgbClr val="000000">
                    <a:alpha val="43137"/>
                  </a:srgbClr>
                </a:outerShdw>
              </a:effectLst>
            </a:endParaRPr>
          </a:p>
        </p:txBody>
      </p:sp>
      <p:pic>
        <p:nvPicPr>
          <p:cNvPr id="3" name="Picture 2">
            <a:extLst>
              <a:ext uri="{FF2B5EF4-FFF2-40B4-BE49-F238E27FC236}">
                <a16:creationId xmlns="" xmlns:a16="http://schemas.microsoft.com/office/drawing/2014/main" id="{21CBAC0F-7012-4CFF-9FD5-F32060C35C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5190" y="2625770"/>
            <a:ext cx="3413619" cy="419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1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0E845A8-46A9-42D5-B1BA-41E5A49C006D}"/>
              </a:ext>
            </a:extLst>
          </p:cNvPr>
          <p:cNvSpPr/>
          <p:nvPr/>
        </p:nvSpPr>
        <p:spPr>
          <a:xfrm>
            <a:off x="1447800" y="306364"/>
            <a:ext cx="7326085" cy="6504345"/>
          </a:xfrm>
          <a:prstGeom prst="rect">
            <a:avLst/>
          </a:prstGeom>
        </p:spPr>
        <p:txBody>
          <a:bodyPr wrap="square">
            <a:spAutoFit/>
          </a:bodyPr>
          <a:lstStyle/>
          <a:p>
            <a:pPr>
              <a:spcAft>
                <a:spcPts val="0"/>
              </a:spcAft>
            </a:pPr>
            <a:r>
              <a:rPr lang="en-US" altLang="zh-CN" sz="4000" b="1" u="sng"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To dedicate my life to taking care of Jesus in the needs of his life in the tabernacle:</a:t>
            </a:r>
          </a:p>
          <a:p>
            <a:pPr>
              <a:lnSpc>
                <a:spcPts val="2000"/>
              </a:lnSpc>
              <a:spcAft>
                <a:spcPts val="0"/>
              </a:spcAft>
            </a:pP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446088" lvl="0" indent="-446088">
              <a:spcAft>
                <a:spcPts val="0"/>
              </a:spcAft>
              <a:buFont typeface="+mj-lt"/>
              <a:buAutoNum type="arabicPeriod"/>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To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feed</a:t>
            </a:r>
            <a:r>
              <a:rPr lang="en-US" altLang="zh-CN" sz="4000" b="1"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him with my love,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446088" lvl="0" indent="-446088">
              <a:spcAft>
                <a:spcPts val="0"/>
              </a:spcAft>
              <a:buFont typeface="+mj-lt"/>
              <a:buAutoNum type="arabicPeriod"/>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To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keep him warm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with my presence,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446088" indent="-446088"/>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3. To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entertain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him with my conversations,</a:t>
            </a:r>
          </a:p>
          <a:p>
            <a:pPr marL="446088" indent="-446088"/>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4.	To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defend</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 him against abandonment and ingratitude,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329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9CD1F72-B101-415F-9E8B-874565871BD3}"/>
              </a:ext>
            </a:extLst>
          </p:cNvPr>
          <p:cNvSpPr/>
          <p:nvPr/>
        </p:nvSpPr>
        <p:spPr>
          <a:xfrm>
            <a:off x="1208314" y="139397"/>
            <a:ext cx="7266215" cy="6740307"/>
          </a:xfrm>
          <a:prstGeom prst="rect">
            <a:avLst/>
          </a:prstGeom>
        </p:spPr>
        <p:txBody>
          <a:bodyPr wrap="square">
            <a:spAutoFit/>
          </a:bodyPr>
          <a:lstStyle/>
          <a:p>
            <a:pPr marL="446088" lvl="0" indent="-446088">
              <a:spcAft>
                <a:spcPts val="0"/>
              </a:spcAft>
            </a:pPr>
            <a:r>
              <a:rPr lang="en-US" altLang="zh-CN" sz="3600" kern="100" dirty="0">
                <a:latin typeface="Calibri" panose="020F0502020204030204" pitchFamily="34" charset="0"/>
                <a:ea typeface="新細明體" panose="02020500000000000000" pitchFamily="18" charset="-120"/>
                <a:cs typeface="Times New Roman" panose="02020603050405020304" pitchFamily="18" charset="0"/>
              </a:rPr>
              <a:t>5. To give relief to his Heart with my sacrifices, </a:t>
            </a:r>
            <a:endParaRPr lang="zh-CN" altLang="zh-CN" sz="3600"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3600" kern="100" dirty="0">
                <a:latin typeface="Calibri" panose="020F0502020204030204" pitchFamily="34" charset="0"/>
                <a:ea typeface="新細明體" panose="02020500000000000000" pitchFamily="18" charset="-120"/>
                <a:cs typeface="Times New Roman" panose="02020603050405020304" pitchFamily="18" charset="0"/>
              </a:rPr>
              <a:t>6.	</a:t>
            </a: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To </a:t>
            </a:r>
            <a:r>
              <a:rPr lang="en-US" altLang="zh-CN" sz="36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serve</a:t>
            </a:r>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 him with my feet by going to adore him wherever I can, and with my hands by giving alms in his name, even to those who do not love him, and with mouth by speaking of him and consoling others in his name, and by crying out to those who do not want to hear him, until finally they would listen and begin to follow him.</a:t>
            </a:r>
            <a:endParaRPr lang="zh-CN" altLang="en-US" sz="3600" b="1" dirty="0"/>
          </a:p>
        </p:txBody>
      </p:sp>
    </p:spTree>
    <p:extLst>
      <p:ext uri="{BB962C8B-B14F-4D97-AF65-F5344CB8AC3E}">
        <p14:creationId xmlns:p14="http://schemas.microsoft.com/office/powerpoint/2010/main" val="274397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218BAFD6-67F6-47BA-A2AF-15170C97CCEC}"/>
              </a:ext>
            </a:extLst>
          </p:cNvPr>
          <p:cNvSpPr/>
          <p:nvPr/>
        </p:nvSpPr>
        <p:spPr>
          <a:xfrm>
            <a:off x="1431470" y="5443"/>
            <a:ext cx="7473044" cy="2554545"/>
          </a:xfrm>
          <a:prstGeom prst="rect">
            <a:avLst/>
          </a:prstGeom>
        </p:spPr>
        <p:txBody>
          <a:bodyPr wrap="square">
            <a:spAutoFit/>
          </a:bodyPr>
          <a:lstStyle/>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Our world needs the science of the love of Jesus Christ. </a:t>
            </a:r>
            <a:endPar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rPr>
              <a:t>This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science is learned more by the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heart</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than by the mind.</a:t>
            </a:r>
            <a:endParaRPr lang="zh-CN" altLang="en-US" sz="4000" b="1" dirty="0"/>
          </a:p>
        </p:txBody>
      </p:sp>
      <p:pic>
        <p:nvPicPr>
          <p:cNvPr id="4" name="圖片 3" descr="一張含有 個人, 牆, 室內, 服飾 的圖片&#10;&#10;自動產生的描述">
            <a:extLst>
              <a:ext uri="{FF2B5EF4-FFF2-40B4-BE49-F238E27FC236}">
                <a16:creationId xmlns="" xmlns:a16="http://schemas.microsoft.com/office/drawing/2014/main" id="{2E40D25B-A718-404C-B3F2-2FCFC60A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71" y="2554545"/>
            <a:ext cx="5715000" cy="4248150"/>
          </a:xfrm>
          <a:prstGeom prst="rect">
            <a:avLst/>
          </a:prstGeom>
        </p:spPr>
      </p:pic>
    </p:spTree>
    <p:extLst>
      <p:ext uri="{BB962C8B-B14F-4D97-AF65-F5344CB8AC3E}">
        <p14:creationId xmlns:p14="http://schemas.microsoft.com/office/powerpoint/2010/main" val="395937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E9E2C43-6F0C-4866-8755-8A1D27DBB785}"/>
              </a:ext>
            </a:extLst>
          </p:cNvPr>
          <p:cNvSpPr/>
          <p:nvPr/>
        </p:nvSpPr>
        <p:spPr>
          <a:xfrm>
            <a:off x="1366156" y="400068"/>
            <a:ext cx="7668986" cy="6247864"/>
          </a:xfrm>
          <a:prstGeom prst="rect">
            <a:avLst/>
          </a:prstGeom>
        </p:spPr>
        <p:txBody>
          <a:bodyPr wrap="square">
            <a:spAutoFit/>
          </a:bodyPr>
          <a:lstStyle/>
          <a:p>
            <a:pPr algn="ctr">
              <a:spcAft>
                <a:spcPts val="0"/>
              </a:spcAft>
            </a:pPr>
            <a:r>
              <a:rPr lang="en-US" altLang="zh-CN" sz="4000" b="1" u="sng" kern="100" dirty="0">
                <a:solidFill>
                  <a:srgbClr val="C00000"/>
                </a:solidFill>
                <a:effectLst>
                  <a:outerShdw blurRad="38100" dist="38100" dir="2700000" algn="tl">
                    <a:srgbClr val="000000">
                      <a:alpha val="43137"/>
                    </a:srgbClr>
                  </a:outerShdw>
                </a:effectLst>
                <a:latin typeface="Arial Black" panose="020B0A04020102020204" pitchFamily="34" charset="0"/>
                <a:ea typeface="新細明體" panose="02020500000000000000" pitchFamily="18" charset="-120"/>
                <a:cs typeface="Times New Roman" panose="02020603050405020304" pitchFamily="18" charset="0"/>
              </a:rPr>
              <a:t>Eucharistic Reparation</a:t>
            </a:r>
            <a:endParaRPr lang="zh-CN" altLang="zh-CN" sz="4000"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Person of Christ in the Eucharist had to be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the source, the center, and the summit of the Church’s evangelization and catechesis. </a:t>
            </a:r>
            <a:endParaRPr lang="zh-CN"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rPr>
              <a:t>As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long as there were still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generous souls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willing to keep Christ company in Eucharistic Adoration, there was still great hope for the Church.  **</a:t>
            </a:r>
            <a:endParaRPr lang="zh-CN" altLang="en-US" sz="4000" b="1" dirty="0"/>
          </a:p>
        </p:txBody>
      </p:sp>
    </p:spTree>
    <p:extLst>
      <p:ext uri="{BB962C8B-B14F-4D97-AF65-F5344CB8AC3E}">
        <p14:creationId xmlns:p14="http://schemas.microsoft.com/office/powerpoint/2010/main" val="908012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1A73EC0-EFBE-409E-8F95-75CF9C3C33D7}"/>
              </a:ext>
            </a:extLst>
          </p:cNvPr>
          <p:cNvSpPr/>
          <p:nvPr/>
        </p:nvSpPr>
        <p:spPr>
          <a:xfrm>
            <a:off x="1447800" y="2456795"/>
            <a:ext cx="7788729" cy="4401205"/>
          </a:xfrm>
          <a:prstGeom prst="rect">
            <a:avLst/>
          </a:prstGeom>
        </p:spPr>
        <p:txBody>
          <a:bodyPr wrap="square">
            <a:spAutoFit/>
          </a:bodyPr>
          <a:lstStyle/>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Three fundamental dimensions of the Eucharistic Mystery:</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1) the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Holy Sacrifice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of the Mass,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2) the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sacramental gift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of Holy Communion,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3) the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Real Presence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of the Lord in the Blessed Sacrament.</a:t>
            </a:r>
            <a:endParaRPr lang="zh-CN" altLang="en-US" sz="4000" b="1" dirty="0"/>
          </a:p>
        </p:txBody>
      </p:sp>
      <p:pic>
        <p:nvPicPr>
          <p:cNvPr id="4" name="圖片 3" descr="一張含有 室內, 牆, 祭壇, 法衣 的圖片&#10;&#10;自動產生的描述">
            <a:extLst>
              <a:ext uri="{FF2B5EF4-FFF2-40B4-BE49-F238E27FC236}">
                <a16:creationId xmlns="" xmlns:a16="http://schemas.microsoft.com/office/drawing/2014/main" id="{A0026D1F-CBDC-4810-8C10-4F357F443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78" y="0"/>
            <a:ext cx="2545443" cy="2545443"/>
          </a:xfrm>
          <a:prstGeom prst="rect">
            <a:avLst/>
          </a:prstGeom>
        </p:spPr>
      </p:pic>
      <p:pic>
        <p:nvPicPr>
          <p:cNvPr id="8" name="圖片 7" descr="一張含有 個人, 牆, 團體, 室內 的圖片&#10;&#10;自動產生的描述">
            <a:extLst>
              <a:ext uri="{FF2B5EF4-FFF2-40B4-BE49-F238E27FC236}">
                <a16:creationId xmlns="" xmlns:a16="http://schemas.microsoft.com/office/drawing/2014/main" id="{3DD89B72-B7A0-4F6D-98FA-A9F7134E5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128" y="125186"/>
            <a:ext cx="2447995" cy="2253343"/>
          </a:xfrm>
          <a:prstGeom prst="rect">
            <a:avLst/>
          </a:prstGeom>
        </p:spPr>
      </p:pic>
      <p:pic>
        <p:nvPicPr>
          <p:cNvPr id="12" name="圖片 11" descr="一張含有 個人, 室內, 天空, 桌 的圖片&#10;&#10;自動產生的描述">
            <a:extLst>
              <a:ext uri="{FF2B5EF4-FFF2-40B4-BE49-F238E27FC236}">
                <a16:creationId xmlns="" xmlns:a16="http://schemas.microsoft.com/office/drawing/2014/main" id="{4C50505C-1B7C-4024-9342-07F2A8F45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539" y="87085"/>
            <a:ext cx="3470503" cy="2309462"/>
          </a:xfrm>
          <a:prstGeom prst="rect">
            <a:avLst/>
          </a:prstGeom>
        </p:spPr>
      </p:pic>
    </p:spTree>
    <p:extLst>
      <p:ext uri="{BB962C8B-B14F-4D97-AF65-F5344CB8AC3E}">
        <p14:creationId xmlns:p14="http://schemas.microsoft.com/office/powerpoint/2010/main" val="310458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DC25B3A-10E2-480F-B185-2CA30CA36310}"/>
              </a:ext>
            </a:extLst>
          </p:cNvPr>
          <p:cNvSpPr/>
          <p:nvPr/>
        </p:nvSpPr>
        <p:spPr>
          <a:xfrm>
            <a:off x="1605643" y="139478"/>
            <a:ext cx="7141028" cy="1938992"/>
          </a:xfrm>
          <a:prstGeom prst="rect">
            <a:avLst/>
          </a:prstGeom>
        </p:spPr>
        <p:txBody>
          <a:bodyPr wrap="square">
            <a:spAutoFit/>
          </a:bodyPr>
          <a:lstStyle/>
          <a:p>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To spread Eucharistic Adoration and loving reverence for the abandonment tabernacle.</a:t>
            </a:r>
            <a:endParaRPr lang="zh-CN" altLang="en-US" sz="4000" dirty="0">
              <a:solidFill>
                <a:srgbClr val="C00000"/>
              </a:solidFill>
            </a:endParaRPr>
          </a:p>
        </p:txBody>
      </p:sp>
      <p:pic>
        <p:nvPicPr>
          <p:cNvPr id="3" name="圖片 2" descr="一張含有 牆, 建築物, 室內 的圖片&#10;&#10;自動產生的描述">
            <a:extLst>
              <a:ext uri="{FF2B5EF4-FFF2-40B4-BE49-F238E27FC236}">
                <a16:creationId xmlns="" xmlns:a16="http://schemas.microsoft.com/office/drawing/2014/main" id="{5EE64909-5F05-45B5-993E-A3DDEC2CA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49" y="2227447"/>
            <a:ext cx="4090579" cy="2724465"/>
          </a:xfrm>
          <a:prstGeom prst="rect">
            <a:avLst/>
          </a:prstGeom>
        </p:spPr>
      </p:pic>
      <p:pic>
        <p:nvPicPr>
          <p:cNvPr id="5" name="圖片 4" descr="一張含有 室內, 牆, 桌, 個人 的圖片&#10;&#10;自動產生的描述">
            <a:extLst>
              <a:ext uri="{FF2B5EF4-FFF2-40B4-BE49-F238E27FC236}">
                <a16:creationId xmlns="" xmlns:a16="http://schemas.microsoft.com/office/drawing/2014/main" id="{321D6D15-AE90-459C-B760-771E00EE5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678" y="3547648"/>
            <a:ext cx="4653535" cy="3106482"/>
          </a:xfrm>
          <a:prstGeom prst="rect">
            <a:avLst/>
          </a:prstGeom>
        </p:spPr>
      </p:pic>
    </p:spTree>
    <p:extLst>
      <p:ext uri="{BB962C8B-B14F-4D97-AF65-F5344CB8AC3E}">
        <p14:creationId xmlns:p14="http://schemas.microsoft.com/office/powerpoint/2010/main" val="221069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E6DBBD3-72C2-4704-9E37-9A2D38F75811}"/>
              </a:ext>
            </a:extLst>
          </p:cNvPr>
          <p:cNvSpPr/>
          <p:nvPr/>
        </p:nvSpPr>
        <p:spPr>
          <a:xfrm>
            <a:off x="2209800" y="62024"/>
            <a:ext cx="6868886" cy="6863417"/>
          </a:xfrm>
          <a:prstGeom prst="rect">
            <a:avLst/>
          </a:prstGeom>
        </p:spPr>
        <p:txBody>
          <a:bodyPr wrap="square">
            <a:spAutoFit/>
          </a:bodyPr>
          <a:lstStyle/>
          <a:p>
            <a:pPr>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Eucharistic faith has to be nourished by </a:t>
            </a:r>
            <a:r>
              <a:rPr lang="en-US" altLang="zh-CN" sz="4000" b="1" kern="100" dirty="0">
                <a:solidFill>
                  <a:srgbClr val="FF0000"/>
                </a:solidFill>
                <a:latin typeface="Calibri" panose="020F0502020204030204" pitchFamily="34" charset="0"/>
                <a:ea typeface="新細明體" panose="02020500000000000000" pitchFamily="18" charset="-120"/>
                <a:cs typeface="Times New Roman" panose="02020603050405020304" pitchFamily="18" charset="0"/>
              </a:rPr>
              <a:t>daily Adoration</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which is what permits us to receive Holy Communion fruitfully.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Adoration is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spiritual contact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with the Person of Christ in the Host, and this contact enables us to have deep personal contact with him when he comes in Holy Communion</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a:t>
            </a:r>
            <a:endParaRPr lang="zh-CN" altLang="en-US" sz="4000" dirty="0"/>
          </a:p>
        </p:txBody>
      </p:sp>
      <p:pic>
        <p:nvPicPr>
          <p:cNvPr id="4" name="圖片 3">
            <a:extLst>
              <a:ext uri="{FF2B5EF4-FFF2-40B4-BE49-F238E27FC236}">
                <a16:creationId xmlns="" xmlns:a16="http://schemas.microsoft.com/office/drawing/2014/main" id="{4D927D1E-458F-4940-B739-E33E5E60A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43125" cy="2143125"/>
          </a:xfrm>
          <a:prstGeom prst="rect">
            <a:avLst/>
          </a:prstGeom>
        </p:spPr>
      </p:pic>
    </p:spTree>
    <p:extLst>
      <p:ext uri="{BB962C8B-B14F-4D97-AF65-F5344CB8AC3E}">
        <p14:creationId xmlns:p14="http://schemas.microsoft.com/office/powerpoint/2010/main" val="348120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99147150-D3C1-4652-93C7-A52EE073F06D}"/>
              </a:ext>
            </a:extLst>
          </p:cNvPr>
          <p:cNvSpPr/>
          <p:nvPr/>
        </p:nvSpPr>
        <p:spPr>
          <a:xfrm>
            <a:off x="4419600" y="942592"/>
            <a:ext cx="4484914" cy="4401205"/>
          </a:xfrm>
          <a:prstGeom prst="rect">
            <a:avLst/>
          </a:prstGeom>
        </p:spPr>
        <p:txBody>
          <a:bodyPr wrap="square">
            <a:spAutoFit/>
          </a:bodyPr>
          <a:lstStyle/>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Only if we encounter Christ as a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living Person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in the tabernacle will we encounter him as a living Person in Holy Communion. </a:t>
            </a:r>
            <a:endParaRPr lang="zh-CN" altLang="en-US" sz="4000" b="1" dirty="0"/>
          </a:p>
        </p:txBody>
      </p:sp>
      <p:pic>
        <p:nvPicPr>
          <p:cNvPr id="4" name="圖片 3" descr="一張含有 室內, 牆, 櫃子, 個人 的圖片&#10;&#10;自動產生的描述">
            <a:extLst>
              <a:ext uri="{FF2B5EF4-FFF2-40B4-BE49-F238E27FC236}">
                <a16:creationId xmlns="" xmlns:a16="http://schemas.microsoft.com/office/drawing/2014/main" id="{6408FAED-CEB9-4F9C-BA55-CA8FF7773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8" y="364552"/>
            <a:ext cx="4062549" cy="5811349"/>
          </a:xfrm>
          <a:prstGeom prst="rect">
            <a:avLst/>
          </a:prstGeom>
        </p:spPr>
      </p:pic>
    </p:spTree>
    <p:extLst>
      <p:ext uri="{BB962C8B-B14F-4D97-AF65-F5344CB8AC3E}">
        <p14:creationId xmlns:p14="http://schemas.microsoft.com/office/powerpoint/2010/main" val="1109825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C533FA5-E541-4BCF-9AF1-C2138371280D}"/>
              </a:ext>
            </a:extLst>
          </p:cNvPr>
          <p:cNvSpPr/>
          <p:nvPr/>
        </p:nvSpPr>
        <p:spPr>
          <a:xfrm>
            <a:off x="1426029" y="160582"/>
            <a:ext cx="7429500" cy="6740307"/>
          </a:xfrm>
          <a:prstGeom prst="rect">
            <a:avLst/>
          </a:prstGeom>
        </p:spPr>
        <p:txBody>
          <a:bodyPr wrap="square">
            <a:spAutoFit/>
          </a:bodyPr>
          <a:lstStyle/>
          <a:p>
            <a:r>
              <a:rPr lang="en-US" altLang="zh-CN" sz="3600" b="1" kern="100" dirty="0">
                <a:latin typeface="Calibri" panose="020F0502020204030204" pitchFamily="34" charset="0"/>
                <a:ea typeface="新細明體" panose="02020500000000000000" pitchFamily="18" charset="-120"/>
                <a:cs typeface="Times New Roman" panose="02020603050405020304" pitchFamily="18" charset="0"/>
              </a:rPr>
              <a:t>Owing to our limitations and the weakness of our condition, we find living in faith difficult since it is hard to go against our human nature. In spite of our frequent Holy Communions, we have the tendency to get tired, distracted, become lukewarm, and even cut off communication with him whom we cannot know, love, nor enjoy in the present life except through a living faith and self-denial</a:t>
            </a:r>
            <a:r>
              <a:rPr lang="en-US" altLang="zh-CN" sz="3600" kern="100" dirty="0">
                <a:latin typeface="Calibri" panose="020F0502020204030204" pitchFamily="34" charset="0"/>
                <a:ea typeface="新細明體" panose="02020500000000000000" pitchFamily="18" charset="-120"/>
                <a:cs typeface="Times New Roman" panose="02020603050405020304" pitchFamily="18" charset="0"/>
              </a:rPr>
              <a:t>.</a:t>
            </a:r>
            <a:endParaRPr lang="zh-CN" altLang="en-US" sz="3600" dirty="0"/>
          </a:p>
        </p:txBody>
      </p:sp>
    </p:spTree>
    <p:extLst>
      <p:ext uri="{BB962C8B-B14F-4D97-AF65-F5344CB8AC3E}">
        <p14:creationId xmlns:p14="http://schemas.microsoft.com/office/powerpoint/2010/main" val="351968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C041035-96C5-405B-89E5-0986439CFCAC}"/>
              </a:ext>
            </a:extLst>
          </p:cNvPr>
          <p:cNvSpPr/>
          <p:nvPr/>
        </p:nvSpPr>
        <p:spPr>
          <a:xfrm>
            <a:off x="1562100" y="106821"/>
            <a:ext cx="6509100" cy="1938992"/>
          </a:xfrm>
          <a:prstGeom prst="rect">
            <a:avLst/>
          </a:prstGeom>
        </p:spPr>
        <p:txBody>
          <a:bodyPr wrap="square">
            <a:spAutoFit/>
          </a:bodyPr>
          <a:lstStyle/>
          <a:p>
            <a:r>
              <a:rPr lang="en-US" altLang="zh-CN" sz="40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The Savior’s loving presence in the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Holy Eucharist </a:t>
            </a:r>
            <a:endParaRPr lang="en-US" altLang="zh-CN" sz="4000" b="1" kern="100" dirty="0" smtClean="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smtClean="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invites </a:t>
            </a:r>
            <a:r>
              <a:rPr lang="en-US" altLang="zh-CN" sz="4000" b="1" kern="100" dirty="0">
                <a:solidFill>
                  <a:srgbClr val="FF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everyone to adore</a:t>
            </a:r>
            <a:r>
              <a:rPr lang="en-US" altLang="zh-CN" sz="40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a:t>
            </a:r>
            <a:endParaRPr lang="zh-CN" altLang="en-US" sz="4000" b="1" dirty="0">
              <a:solidFill>
                <a:srgbClr val="0070C0"/>
              </a:solidFill>
            </a:endParaRPr>
          </a:p>
        </p:txBody>
      </p:sp>
      <p:pic>
        <p:nvPicPr>
          <p:cNvPr id="5" name="圖片 4" descr="一張含有 桌, 個人, 蛋糕 的圖片&#10;&#10;自動產生的描述">
            <a:extLst>
              <a:ext uri="{FF2B5EF4-FFF2-40B4-BE49-F238E27FC236}">
                <a16:creationId xmlns="" xmlns:a16="http://schemas.microsoft.com/office/drawing/2014/main" id="{2224210B-5DD7-4877-85E2-62BE99C9E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7" y="2722104"/>
            <a:ext cx="7162800" cy="4029075"/>
          </a:xfrm>
          <a:prstGeom prst="rect">
            <a:avLst/>
          </a:prstGeom>
        </p:spPr>
      </p:pic>
    </p:spTree>
    <p:extLst>
      <p:ext uri="{BB962C8B-B14F-4D97-AF65-F5344CB8AC3E}">
        <p14:creationId xmlns:p14="http://schemas.microsoft.com/office/powerpoint/2010/main" val="10729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86DFA10E-74EE-482B-BA07-B2729AB52A62}"/>
              </a:ext>
            </a:extLst>
          </p:cNvPr>
          <p:cNvSpPr/>
          <p:nvPr/>
        </p:nvSpPr>
        <p:spPr>
          <a:xfrm>
            <a:off x="2464934" y="152889"/>
            <a:ext cx="6482442" cy="5632311"/>
          </a:xfrm>
          <a:prstGeom prst="rect">
            <a:avLst/>
          </a:prstGeom>
        </p:spPr>
        <p:txBody>
          <a:bodyPr wrap="square">
            <a:spAutoFit/>
          </a:bodyPr>
          <a:lstStyle/>
          <a:p>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Only those who will journey along this way of living faith and self-denial will give the Heart of Jesus the company he wishes and will receive from him all the fruits that on can hope for in receiving him (in Holy Communion) and becoming united to him.</a:t>
            </a:r>
            <a:endParaRPr lang="zh-CN" altLang="en-US" sz="4000" b="1" dirty="0"/>
          </a:p>
        </p:txBody>
      </p:sp>
      <p:pic>
        <p:nvPicPr>
          <p:cNvPr id="4" name="圖片 3" descr="一張含有 相片, 室內, 牆 的圖片&#10;&#10;自動產生的描述">
            <a:extLst>
              <a:ext uri="{FF2B5EF4-FFF2-40B4-BE49-F238E27FC236}">
                <a16:creationId xmlns="" xmlns:a16="http://schemas.microsoft.com/office/drawing/2014/main" id="{9E8401D0-4233-43BB-BC0F-D5EC809F3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64934" cy="3810000"/>
          </a:xfrm>
          <a:prstGeom prst="rect">
            <a:avLst/>
          </a:prstGeom>
        </p:spPr>
      </p:pic>
    </p:spTree>
    <p:extLst>
      <p:ext uri="{BB962C8B-B14F-4D97-AF65-F5344CB8AC3E}">
        <p14:creationId xmlns:p14="http://schemas.microsoft.com/office/powerpoint/2010/main" val="3080035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52183F95-2B68-49E9-B55B-AA78090B637D}"/>
              </a:ext>
            </a:extLst>
          </p:cNvPr>
          <p:cNvSpPr/>
          <p:nvPr/>
        </p:nvSpPr>
        <p:spPr>
          <a:xfrm>
            <a:off x="1404258" y="2456795"/>
            <a:ext cx="7445828" cy="4401205"/>
          </a:xfrm>
          <a:prstGeom prst="rect">
            <a:avLst/>
          </a:prstGeom>
        </p:spPr>
        <p:txBody>
          <a:bodyPr wrap="square">
            <a:spAutoFit/>
          </a:bodyPr>
          <a:lstStyle/>
          <a:p>
            <a:pPr>
              <a:spcAft>
                <a:spcPts val="0"/>
              </a:spcAft>
            </a:pPr>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Living faith</a:t>
            </a:r>
            <a:r>
              <a:rPr lang="en-US" altLang="zh-CN" sz="4000" b="1"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and </a:t>
            </a:r>
            <a:r>
              <a:rPr lang="en-US" altLang="zh-CN" sz="4000" b="1" u="sng"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self-denial</a:t>
            </a: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 are expressed by making frequent visits to the Blessed Sacrament.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There is </a:t>
            </a:r>
            <a:r>
              <a:rPr lang="en-US" altLang="zh-CN" sz="4000" b="1"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no greater penance </a:t>
            </a:r>
            <a:r>
              <a:rPr lang="en-US" altLang="zh-CN" sz="4000" b="1" kern="100" dirty="0">
                <a:solidFill>
                  <a:srgbClr val="C00000"/>
                </a:solidFill>
                <a:latin typeface="Calibri" panose="020F0502020204030204" pitchFamily="34" charset="0"/>
                <a:ea typeface="新細明體" panose="02020500000000000000" pitchFamily="18" charset="-120"/>
                <a:cs typeface="Times New Roman" panose="02020603050405020304" pitchFamily="18" charset="0"/>
              </a:rPr>
              <a:t>than to deny ourselves the pursuit of other activities so as to make time for Eucharistic Adoration.</a:t>
            </a:r>
            <a:endParaRPr lang="zh-CN" altLang="en-US" sz="4000" dirty="0">
              <a:solidFill>
                <a:srgbClr val="C00000"/>
              </a:solidFill>
            </a:endParaRPr>
          </a:p>
        </p:txBody>
      </p:sp>
      <p:pic>
        <p:nvPicPr>
          <p:cNvPr id="4" name="圖片 3">
            <a:extLst>
              <a:ext uri="{FF2B5EF4-FFF2-40B4-BE49-F238E27FC236}">
                <a16:creationId xmlns="" xmlns:a16="http://schemas.microsoft.com/office/drawing/2014/main" id="{0F34BF06-4B78-4B00-9889-B88E8A03E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41" y="0"/>
            <a:ext cx="2847975" cy="1609725"/>
          </a:xfrm>
          <a:prstGeom prst="rect">
            <a:avLst/>
          </a:prstGeom>
        </p:spPr>
      </p:pic>
      <p:pic>
        <p:nvPicPr>
          <p:cNvPr id="6" name="圖片 5" descr="一張含有 個人, 大, 天空, 人 的圖片&#10;&#10;自動產生的描述">
            <a:extLst>
              <a:ext uri="{FF2B5EF4-FFF2-40B4-BE49-F238E27FC236}">
                <a16:creationId xmlns="" xmlns:a16="http://schemas.microsoft.com/office/drawing/2014/main" id="{779DBE77-BCB3-4BC7-89E4-D2C82A3A1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516" y="598033"/>
            <a:ext cx="2619375" cy="1743075"/>
          </a:xfrm>
          <a:prstGeom prst="rect">
            <a:avLst/>
          </a:prstGeom>
        </p:spPr>
      </p:pic>
      <p:pic>
        <p:nvPicPr>
          <p:cNvPr id="8" name="圖片 7" descr="一張含有 個人, 室內, 牆, 房間 的圖片&#10;&#10;自動產生的描述">
            <a:extLst>
              <a:ext uri="{FF2B5EF4-FFF2-40B4-BE49-F238E27FC236}">
                <a16:creationId xmlns="" xmlns:a16="http://schemas.microsoft.com/office/drawing/2014/main" id="{2CEAB972-E0FF-4A93-A3A3-3F89EC0A5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601" y="0"/>
            <a:ext cx="3454400" cy="1943100"/>
          </a:xfrm>
          <a:prstGeom prst="rect">
            <a:avLst/>
          </a:prstGeom>
        </p:spPr>
      </p:pic>
    </p:spTree>
    <p:extLst>
      <p:ext uri="{BB962C8B-B14F-4D97-AF65-F5344CB8AC3E}">
        <p14:creationId xmlns:p14="http://schemas.microsoft.com/office/powerpoint/2010/main" val="4277186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個人, 室內, 地板, 桌 的圖片&#10;&#10;自動產生的描述">
            <a:extLst>
              <a:ext uri="{FF2B5EF4-FFF2-40B4-BE49-F238E27FC236}">
                <a16:creationId xmlns="" xmlns:a16="http://schemas.microsoft.com/office/drawing/2014/main" id="{D74FE50C-9F5D-4232-A514-56E27645A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012" y="-67656"/>
            <a:ext cx="10816987" cy="6925656"/>
          </a:xfrm>
          <a:prstGeom prst="rect">
            <a:avLst/>
          </a:prstGeom>
        </p:spPr>
      </p:pic>
      <p:sp>
        <p:nvSpPr>
          <p:cNvPr id="3" name="文字方塊 2"/>
          <p:cNvSpPr txBox="1"/>
          <p:nvPr/>
        </p:nvSpPr>
        <p:spPr>
          <a:xfrm>
            <a:off x="2131200" y="1289232"/>
            <a:ext cx="5349600" cy="954107"/>
          </a:xfrm>
          <a:prstGeom prst="rect">
            <a:avLst/>
          </a:prstGeom>
          <a:noFill/>
        </p:spPr>
        <p:txBody>
          <a:bodyPr wrap="square" rtlCol="0">
            <a:spAutoFit/>
          </a:bodyPr>
          <a:lstStyle/>
          <a:p>
            <a:pPr algn="ctr"/>
            <a:r>
              <a:rPr lang="en-US" altLang="zh-HK" sz="2400" dirty="0" smtClean="0">
                <a:solidFill>
                  <a:schemeClr val="bg1"/>
                </a:solidFill>
                <a:latin typeface="Segoe UI Black" panose="020B0A02040204020203" pitchFamily="34" charset="0"/>
              </a:rPr>
              <a:t> </a:t>
            </a:r>
            <a:r>
              <a:rPr lang="en-US" altLang="zh-HK" sz="2800" b="1" dirty="0" smtClean="0">
                <a:solidFill>
                  <a:srgbClr val="FFFF00"/>
                </a:solidFill>
                <a:latin typeface="Algerian" panose="04020705040A02060702" pitchFamily="82" charset="0"/>
              </a:rPr>
              <a:t>Let us adore Him daily</a:t>
            </a:r>
          </a:p>
          <a:p>
            <a:pPr algn="ctr"/>
            <a:r>
              <a:rPr lang="en-US" altLang="zh-HK" sz="2800" b="1" dirty="0" smtClean="0">
                <a:solidFill>
                  <a:srgbClr val="FFFF00"/>
                </a:solidFill>
                <a:latin typeface="Algerian" panose="04020705040A02060702" pitchFamily="82" charset="0"/>
              </a:rPr>
              <a:t> with love</a:t>
            </a:r>
            <a:endParaRPr lang="zh-HK" altLang="en-US" sz="2800" b="1" dirty="0">
              <a:solidFill>
                <a:srgbClr val="FFFF00"/>
              </a:solidFill>
              <a:latin typeface="Algerian" panose="04020705040A02060702" pitchFamily="82" charset="0"/>
            </a:endParaRPr>
          </a:p>
        </p:txBody>
      </p:sp>
    </p:spTree>
    <p:extLst>
      <p:ext uri="{BB962C8B-B14F-4D97-AF65-F5344CB8AC3E}">
        <p14:creationId xmlns:p14="http://schemas.microsoft.com/office/powerpoint/2010/main" val="2422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A19FF173-2B6F-4260-9EC3-3BEF235ED75B}"/>
              </a:ext>
            </a:extLst>
          </p:cNvPr>
          <p:cNvSpPr/>
          <p:nvPr/>
        </p:nvSpPr>
        <p:spPr>
          <a:xfrm>
            <a:off x="5926371" y="660963"/>
            <a:ext cx="2933700" cy="4585871"/>
          </a:xfrm>
          <a:prstGeom prst="rect">
            <a:avLst/>
          </a:prstGeom>
        </p:spPr>
        <p:txBody>
          <a:bodyPr wrap="square">
            <a:spAutoFit/>
          </a:bodyPr>
          <a:lstStyle/>
          <a:p>
            <a:r>
              <a:rPr lang="en-US" altLang="zh-CN" sz="4000" b="1" kern="100" dirty="0">
                <a:solidFill>
                  <a:srgbClr val="0070C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Never to abandon the tabernacle, either </a:t>
            </a:r>
            <a:r>
              <a:rPr lang="en-US" altLang="zh-CN" sz="4400" b="1"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exteriorly</a:t>
            </a:r>
            <a:r>
              <a:rPr lang="en-US" altLang="zh-CN" sz="4400" b="1" kern="100" dirty="0">
                <a:solidFill>
                  <a:srgbClr val="0070C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 or </a:t>
            </a:r>
            <a:r>
              <a:rPr lang="en-US" altLang="zh-CN" sz="4400" b="1" kern="100" dirty="0">
                <a:solidFill>
                  <a:srgbClr val="C0000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interiorly</a:t>
            </a:r>
            <a:r>
              <a:rPr lang="en-US" altLang="zh-CN" sz="4000" b="1" kern="100" dirty="0">
                <a:solidFill>
                  <a:srgbClr val="0070C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a:t>
            </a:r>
            <a:endParaRPr lang="zh-CN" altLang="en-US" sz="4000" b="1" dirty="0">
              <a:solidFill>
                <a:srgbClr val="0070C0"/>
              </a:solidFill>
              <a:effectLst>
                <a:outerShdw blurRad="38100" dist="38100" dir="2700000" algn="tl">
                  <a:srgbClr val="000000">
                    <a:alpha val="43137"/>
                  </a:srgbClr>
                </a:outerShdw>
              </a:effectLst>
            </a:endParaRPr>
          </a:p>
        </p:txBody>
      </p:sp>
      <p:pic>
        <p:nvPicPr>
          <p:cNvPr id="4" name="圖片 3" descr="一張含有 室內, 花, 桌, 祭壇 的圖片&#10;&#10;自動產生的描述">
            <a:extLst>
              <a:ext uri="{FF2B5EF4-FFF2-40B4-BE49-F238E27FC236}">
                <a16:creationId xmlns="" xmlns:a16="http://schemas.microsoft.com/office/drawing/2014/main" id="{FF1727B9-B695-4F6F-810B-46ACEAE1B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764" y="161472"/>
            <a:ext cx="4762500" cy="6350000"/>
          </a:xfrm>
          <a:prstGeom prst="rect">
            <a:avLst/>
          </a:prstGeom>
        </p:spPr>
      </p:pic>
    </p:spTree>
    <p:extLst>
      <p:ext uri="{BB962C8B-B14F-4D97-AF65-F5344CB8AC3E}">
        <p14:creationId xmlns:p14="http://schemas.microsoft.com/office/powerpoint/2010/main" val="131890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C3B38E06-BFD8-46ED-8452-18895CD10B63}"/>
              </a:ext>
            </a:extLst>
          </p:cNvPr>
          <p:cNvSpPr/>
          <p:nvPr/>
        </p:nvSpPr>
        <p:spPr>
          <a:xfrm>
            <a:off x="967543" y="635521"/>
            <a:ext cx="8371114" cy="4093428"/>
          </a:xfrm>
          <a:prstGeom prst="rect">
            <a:avLst/>
          </a:prstGeom>
        </p:spPr>
        <p:txBody>
          <a:bodyPr wrap="square">
            <a:spAutoFit/>
          </a:bodyPr>
          <a:lstStyle/>
          <a:p>
            <a:pPr>
              <a:spcAft>
                <a:spcPts val="0"/>
              </a:spcAft>
            </a:pPr>
            <a:r>
              <a:rPr lang="en-US" altLang="zh-CN" sz="4000" b="1" u="sng" kern="100" dirty="0">
                <a:solidFill>
                  <a:srgbClr val="7030A0"/>
                </a:solidFill>
                <a:effectLst>
                  <a:outerShdw blurRad="38100" dist="38100" dir="2700000" algn="tl">
                    <a:srgbClr val="000000">
                      <a:alpha val="43137"/>
                    </a:srgbClr>
                  </a:outerShdw>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Abandonment exteriorly</a:t>
            </a:r>
            <a:r>
              <a:rPr lang="en-US" altLang="zh-CN" sz="4000" b="1" u="sng"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a:t>
            </a:r>
            <a:endParaRPr lang="zh-CN" altLang="zh-CN" sz="40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endParaRPr>
          </a:p>
          <a:p>
            <a:r>
              <a:rPr lang="en-US" altLang="zh-CN" sz="44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“The </a:t>
            </a:r>
            <a:r>
              <a:rPr lang="en-US" altLang="zh-CN" sz="4400" b="1" kern="100" dirty="0">
                <a:solidFill>
                  <a:srgbClr val="7030A0"/>
                </a:solidFill>
                <a:latin typeface="Calibri" panose="020F0502020204030204" pitchFamily="34" charset="0"/>
                <a:ea typeface="新細明體" panose="02020500000000000000" pitchFamily="18" charset="-120"/>
                <a:cs typeface="Times New Roman" panose="02020603050405020304" pitchFamily="18" charset="0"/>
              </a:rPr>
              <a:t>habitual</a:t>
            </a:r>
            <a:r>
              <a:rPr lang="en-US" altLang="zh-CN" sz="44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 and </a:t>
            </a:r>
            <a:endParaRPr lang="en-US" altLang="zh-CN" sz="4400" b="1" kern="100" dirty="0" smtClean="0">
              <a:solidFill>
                <a:srgbClr val="0070C0"/>
              </a:solidFill>
              <a:latin typeface="Calibri" panose="020F0502020204030204" pitchFamily="34" charset="0"/>
              <a:ea typeface="新細明體" panose="02020500000000000000" pitchFamily="18" charset="-120"/>
              <a:cs typeface="Times New Roman" panose="02020603050405020304" pitchFamily="18" charset="0"/>
            </a:endParaRPr>
          </a:p>
          <a:p>
            <a:r>
              <a:rPr lang="en-US" altLang="zh-CN" sz="4400" b="1" kern="100" dirty="0" smtClean="0">
                <a:solidFill>
                  <a:srgbClr val="7030A0"/>
                </a:solidFill>
                <a:latin typeface="Calibri" panose="020F0502020204030204" pitchFamily="34" charset="0"/>
                <a:ea typeface="新細明體" panose="02020500000000000000" pitchFamily="18" charset="-120"/>
                <a:cs typeface="Times New Roman" panose="02020603050405020304" pitchFamily="18" charset="0"/>
              </a:rPr>
              <a:t>voluntary </a:t>
            </a:r>
            <a:r>
              <a:rPr lang="en-US" altLang="zh-CN" sz="4400" b="1" kern="100" dirty="0">
                <a:solidFill>
                  <a:srgbClr val="7030A0"/>
                </a:solidFill>
                <a:latin typeface="Calibri" panose="020F0502020204030204" pitchFamily="34" charset="0"/>
                <a:ea typeface="新細明體" panose="02020500000000000000" pitchFamily="18" charset="-120"/>
                <a:cs typeface="Times New Roman" panose="02020603050405020304" pitchFamily="18" charset="0"/>
              </a:rPr>
              <a:t>absence </a:t>
            </a:r>
            <a:endParaRPr lang="en-US" altLang="zh-CN" sz="4400" b="1" kern="100" dirty="0" smtClean="0">
              <a:solidFill>
                <a:srgbClr val="7030A0"/>
              </a:solidFill>
              <a:latin typeface="Calibri" panose="020F0502020204030204" pitchFamily="34" charset="0"/>
              <a:ea typeface="新細明體" panose="02020500000000000000" pitchFamily="18" charset="-120"/>
              <a:cs typeface="Times New Roman" panose="02020603050405020304" pitchFamily="18" charset="0"/>
            </a:endParaRPr>
          </a:p>
          <a:p>
            <a:r>
              <a:rPr lang="en-US" altLang="zh-CN" sz="4400" b="1" kern="100" dirty="0" smtClean="0">
                <a:solidFill>
                  <a:srgbClr val="0070C0"/>
                </a:solidFill>
                <a:latin typeface="Calibri" panose="020F0502020204030204" pitchFamily="34" charset="0"/>
                <a:ea typeface="新細明體" panose="02020500000000000000" pitchFamily="18" charset="-120"/>
                <a:cs typeface="Times New Roman" panose="02020603050405020304" pitchFamily="18" charset="0"/>
              </a:rPr>
              <a:t>of </a:t>
            </a:r>
            <a:r>
              <a:rPr lang="en-US" altLang="zh-CN" sz="44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Catholics </a:t>
            </a:r>
            <a:endParaRPr lang="en-US" altLang="zh-CN" sz="4400" b="1" kern="100" dirty="0" smtClean="0">
              <a:solidFill>
                <a:srgbClr val="0070C0"/>
              </a:solidFill>
              <a:latin typeface="Calibri" panose="020F0502020204030204" pitchFamily="34" charset="0"/>
              <a:ea typeface="新細明體" panose="02020500000000000000" pitchFamily="18" charset="-120"/>
              <a:cs typeface="Times New Roman" panose="02020603050405020304" pitchFamily="18" charset="0"/>
            </a:endParaRPr>
          </a:p>
          <a:p>
            <a:r>
              <a:rPr lang="en-US" altLang="zh-CN" sz="4400" b="1" kern="100" dirty="0" smtClean="0">
                <a:solidFill>
                  <a:srgbClr val="0070C0"/>
                </a:solidFill>
                <a:latin typeface="Calibri" panose="020F0502020204030204" pitchFamily="34" charset="0"/>
                <a:ea typeface="新細明體" panose="02020500000000000000" pitchFamily="18" charset="-120"/>
                <a:cs typeface="Times New Roman" panose="02020603050405020304" pitchFamily="18" charset="0"/>
              </a:rPr>
              <a:t>who </a:t>
            </a:r>
            <a:r>
              <a:rPr lang="en-US" altLang="zh-CN" sz="44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know Jesus </a:t>
            </a:r>
            <a:endParaRPr lang="en-US" altLang="zh-CN" sz="4400" b="1" kern="100" dirty="0" smtClean="0">
              <a:solidFill>
                <a:srgbClr val="0070C0"/>
              </a:solidFill>
              <a:latin typeface="Calibri" panose="020F0502020204030204" pitchFamily="34" charset="0"/>
              <a:ea typeface="新細明體" panose="02020500000000000000" pitchFamily="18" charset="-120"/>
              <a:cs typeface="Times New Roman" panose="02020603050405020304" pitchFamily="18" charset="0"/>
            </a:endParaRPr>
          </a:p>
          <a:p>
            <a:r>
              <a:rPr lang="en-US" altLang="zh-CN" sz="4400" b="1" kern="100" dirty="0" smtClean="0">
                <a:solidFill>
                  <a:srgbClr val="0070C0"/>
                </a:solidFill>
                <a:latin typeface="Calibri" panose="020F0502020204030204" pitchFamily="34" charset="0"/>
                <a:ea typeface="新細明體" panose="02020500000000000000" pitchFamily="18" charset="-120"/>
                <a:cs typeface="Times New Roman" panose="02020603050405020304" pitchFamily="18" charset="0"/>
              </a:rPr>
              <a:t>but </a:t>
            </a:r>
            <a:r>
              <a:rPr lang="en-US" altLang="zh-CN" sz="44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do not visit Him”</a:t>
            </a:r>
            <a:endParaRPr lang="zh-CN" altLang="en-US" sz="4400" b="1" dirty="0">
              <a:solidFill>
                <a:srgbClr val="0070C0"/>
              </a:solidFill>
            </a:endParaRPr>
          </a:p>
        </p:txBody>
      </p:sp>
      <p:pic>
        <p:nvPicPr>
          <p:cNvPr id="8" name="圖片 7" descr="一張含有 室內 的圖片&#10;&#10;自動產生的描述">
            <a:extLst>
              <a:ext uri="{FF2B5EF4-FFF2-40B4-BE49-F238E27FC236}">
                <a16:creationId xmlns="" xmlns:a16="http://schemas.microsoft.com/office/drawing/2014/main" id="{18D0A92D-920C-4F8E-89CA-20489DD14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801" y="2529189"/>
            <a:ext cx="5460822" cy="3880058"/>
          </a:xfrm>
          <a:prstGeom prst="rect">
            <a:avLst/>
          </a:prstGeom>
        </p:spPr>
      </p:pic>
      <p:sp>
        <p:nvSpPr>
          <p:cNvPr id="3" name="乘號 2"/>
          <p:cNvSpPr/>
          <p:nvPr/>
        </p:nvSpPr>
        <p:spPr>
          <a:xfrm>
            <a:off x="5932801" y="3367618"/>
            <a:ext cx="2155367" cy="2203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802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0B5FEF81-AAB1-44AC-80C1-414BA591C11F}"/>
              </a:ext>
            </a:extLst>
          </p:cNvPr>
          <p:cNvSpPr/>
          <p:nvPr/>
        </p:nvSpPr>
        <p:spPr>
          <a:xfrm>
            <a:off x="1523999" y="94092"/>
            <a:ext cx="7336973" cy="4401205"/>
          </a:xfrm>
          <a:prstGeom prst="rect">
            <a:avLst/>
          </a:prstGeom>
        </p:spPr>
        <p:txBody>
          <a:bodyPr wrap="square">
            <a:spAutoFit/>
          </a:bodyPr>
          <a:lstStyle/>
          <a:p>
            <a:r>
              <a:rPr lang="en-US" altLang="zh-CN" sz="4000" b="1"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They do not receive him in Holy Communion, nor visit him, nor have a friendly relationship with him --- even though they live close to a Church, and otherwise have time and energy for recreational activities.</a:t>
            </a:r>
            <a:endParaRPr lang="zh-CN" altLang="en-US" sz="4000" b="1" dirty="0">
              <a:effectLst>
                <a:outerShdw blurRad="38100" dist="38100" dir="2700000" algn="tl">
                  <a:srgbClr val="000000">
                    <a:alpha val="43137"/>
                  </a:srgbClr>
                </a:outerShdw>
              </a:effectLst>
            </a:endParaRPr>
          </a:p>
        </p:txBody>
      </p:sp>
      <p:pic>
        <p:nvPicPr>
          <p:cNvPr id="4" name="圖片 3" descr="一張含有 牆, 建築物, 室內 的圖片&#10;&#10;自動產生的描述">
            <a:extLst>
              <a:ext uri="{FF2B5EF4-FFF2-40B4-BE49-F238E27FC236}">
                <a16:creationId xmlns="" xmlns:a16="http://schemas.microsoft.com/office/drawing/2014/main" id="{DBE9807A-9B05-40D9-8F67-F2057093D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191" y="4495297"/>
            <a:ext cx="4294051" cy="2859985"/>
          </a:xfrm>
          <a:prstGeom prst="rect">
            <a:avLst/>
          </a:prstGeom>
        </p:spPr>
      </p:pic>
    </p:spTree>
    <p:extLst>
      <p:ext uri="{BB962C8B-B14F-4D97-AF65-F5344CB8AC3E}">
        <p14:creationId xmlns:p14="http://schemas.microsoft.com/office/powerpoint/2010/main" val="219229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220764A-E3B0-49E3-B611-559D2683540C}"/>
              </a:ext>
            </a:extLst>
          </p:cNvPr>
          <p:cNvSpPr/>
          <p:nvPr/>
        </p:nvSpPr>
        <p:spPr>
          <a:xfrm>
            <a:off x="1398813" y="335845"/>
            <a:ext cx="7587343" cy="4955203"/>
          </a:xfrm>
          <a:prstGeom prst="rect">
            <a:avLst/>
          </a:prstGeom>
        </p:spPr>
        <p:txBody>
          <a:bodyPr wrap="square">
            <a:spAutoFit/>
          </a:bodyPr>
          <a:lstStyle/>
          <a:p>
            <a:r>
              <a:rPr lang="en-US" altLang="zh-CN" sz="3600" b="1" u="sng" kern="100" dirty="0">
                <a:solidFill>
                  <a:srgbClr val="7030A0"/>
                </a:solidFill>
                <a:effectLst>
                  <a:outerShdw blurRad="38100" dist="38100" dir="2700000" algn="tl">
                    <a:srgbClr val="000000">
                      <a:alpha val="43137"/>
                    </a:srgbClr>
                  </a:outerShdw>
                </a:effectLst>
                <a:highlight>
                  <a:srgbClr val="FFFF00"/>
                </a:highlight>
                <a:latin typeface="Calibri" panose="020F0502020204030204" pitchFamily="34" charset="0"/>
                <a:ea typeface="新細明體" panose="02020500000000000000" pitchFamily="18" charset="-120"/>
                <a:cs typeface="Times New Roman" panose="02020603050405020304" pitchFamily="18" charset="0"/>
              </a:rPr>
              <a:t>Abandonment exteriorly</a:t>
            </a:r>
            <a:r>
              <a:rPr lang="en-US" altLang="zh-CN" sz="3600" b="1" u="sng"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rPr>
              <a:t>:</a:t>
            </a:r>
            <a:endParaRPr lang="zh-CN" altLang="zh-CN" sz="3600" b="1" kern="100" dirty="0">
              <a:solidFill>
                <a:srgbClr val="0070C0"/>
              </a:solidFill>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altLang="zh-CN" sz="3600" kern="100" dirty="0">
                <a:latin typeface="Calibri" panose="020F0502020204030204" pitchFamily="34" charset="0"/>
                <a:ea typeface="新細明體" panose="02020500000000000000" pitchFamily="18" charset="-120"/>
                <a:cs typeface="Times New Roman" panose="02020603050405020304" pitchFamily="18" charset="0"/>
              </a:rPr>
              <a:t> </a:t>
            </a:r>
            <a:r>
              <a:rPr lang="en-US" altLang="zh-CN" sz="4000" b="1" kern="100" dirty="0" smtClean="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Unbelievers</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or of the </a:t>
            </a:r>
            <a:r>
              <a:rPr lang="en-US" altLang="zh-CN" sz="4000" b="1"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irreligious</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or of </a:t>
            </a:r>
            <a:r>
              <a:rPr lang="en-US" altLang="zh-CN" sz="4000" b="1" kern="100" dirty="0" err="1">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uncatechized</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Catholics, </a:t>
            </a:r>
            <a:endPar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endParaRPr>
          </a:p>
          <a:p>
            <a:r>
              <a:rPr lang="en-US" altLang="zh-CN" sz="4000" b="1" kern="100" dirty="0" smtClean="0">
                <a:latin typeface="Calibri" panose="020F0502020204030204" pitchFamily="34" charset="0"/>
                <a:ea typeface="新細明體" panose="02020500000000000000" pitchFamily="18" charset="-120"/>
                <a:cs typeface="Times New Roman" panose="02020603050405020304" pitchFamily="18" charset="0"/>
              </a:rPr>
              <a:t>from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whom Jesus in the Blessed Sacrament will feel </a:t>
            </a:r>
            <a:r>
              <a:rPr lang="en-US" altLang="zh-CN" sz="4000" b="1" kern="100" dirty="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persecuted, hatred, slandered, or unrecognized, rather than abandoned</a:t>
            </a:r>
            <a:r>
              <a:rPr lang="en-US" altLang="zh-CN" sz="4000" b="1" kern="100" dirty="0" smtClean="0">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a:t>
            </a:r>
          </a:p>
          <a:p>
            <a:endParaRPr lang="zh-CN" altLang="en-US" sz="4000" b="1" dirty="0">
              <a:effectLst>
                <a:outerShdw blurRad="38100" dist="38100" dir="2700000" algn="tl">
                  <a:srgbClr val="000000">
                    <a:alpha val="43137"/>
                  </a:srgbClr>
                </a:outerShdw>
              </a:effectLst>
            </a:endParaRPr>
          </a:p>
        </p:txBody>
      </p:sp>
      <p:pic>
        <p:nvPicPr>
          <p:cNvPr id="3" name="圖片 2" descr="一張含有 牆, 建築物, 室內 的圖片&#10;&#10;自動產生的描述">
            <a:extLst>
              <a:ext uri="{FF2B5EF4-FFF2-40B4-BE49-F238E27FC236}">
                <a16:creationId xmlns="" xmlns:a16="http://schemas.microsoft.com/office/drawing/2014/main" id="{DBE9807A-9B05-40D9-8F67-F2057093D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791" y="4732897"/>
            <a:ext cx="4294051" cy="2859985"/>
          </a:xfrm>
          <a:prstGeom prst="rect">
            <a:avLst/>
          </a:prstGeom>
        </p:spPr>
      </p:pic>
    </p:spTree>
    <p:extLst>
      <p:ext uri="{BB962C8B-B14F-4D97-AF65-F5344CB8AC3E}">
        <p14:creationId xmlns:p14="http://schemas.microsoft.com/office/powerpoint/2010/main" val="221451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D0E94F56-9235-4A85-9355-324081E11F34}"/>
              </a:ext>
            </a:extLst>
          </p:cNvPr>
          <p:cNvSpPr/>
          <p:nvPr/>
        </p:nvSpPr>
        <p:spPr>
          <a:xfrm>
            <a:off x="854529" y="612844"/>
            <a:ext cx="7919356" cy="5888792"/>
          </a:xfrm>
          <a:prstGeom prst="rect">
            <a:avLst/>
          </a:prstGeom>
        </p:spPr>
        <p:txBody>
          <a:bodyPr wrap="square">
            <a:spAutoFit/>
          </a:bodyPr>
          <a:lstStyle/>
          <a:p>
            <a:pPr>
              <a:spcAft>
                <a:spcPts val="0"/>
              </a:spcAft>
            </a:pPr>
            <a:r>
              <a:rPr lang="en-US" altLang="zh-CN" sz="4000" b="1" u="sng"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Abandonment</a:t>
            </a:r>
            <a:r>
              <a:rPr lang="en-US" altLang="zh-CN" sz="4000" u="sng"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 </a:t>
            </a:r>
            <a:r>
              <a:rPr lang="en-US" altLang="zh-CN" sz="4000" b="1" u="sng"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Interiorly:</a:t>
            </a:r>
          </a:p>
          <a:p>
            <a:pPr>
              <a:lnSpc>
                <a:spcPts val="2000"/>
              </a:lnSpc>
              <a:spcAft>
                <a:spcPts val="0"/>
              </a:spcAft>
            </a:pPr>
            <a:r>
              <a:rPr lang="en-US" altLang="zh-CN" sz="4000" b="1" u="sng" kern="100" dirty="0">
                <a:highlight>
                  <a:srgbClr val="FFFF00"/>
                </a:highlight>
                <a:latin typeface="Calibri" panose="020F0502020204030204" pitchFamily="34" charset="0"/>
                <a:ea typeface="新細明體" panose="02020500000000000000" pitchFamily="18" charset="-120"/>
                <a:cs typeface="Times New Roman" panose="02020603050405020304" pitchFamily="18" charset="0"/>
              </a:rPr>
              <a:t> </a:t>
            </a:r>
            <a:endParaRPr lang="zh-CN" altLang="zh-CN" sz="4000" kern="100" dirty="0">
              <a:latin typeface="Calibri" panose="020F0502020204030204" pitchFamily="34" charset="0"/>
              <a:ea typeface="新細明體" panose="02020500000000000000" pitchFamily="18" charset="-120"/>
              <a:cs typeface="Times New Roman" panose="02020603050405020304" pitchFamily="18" charset="0"/>
            </a:endParaRPr>
          </a:p>
          <a:p>
            <a:pPr marL="538163" lvl="0" indent="-538163">
              <a:spcAft>
                <a:spcPts val="0"/>
              </a:spcAft>
              <a:buFont typeface="+mj-lt"/>
              <a:buAutoNum type="arabicPeriod"/>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It is to receive him with the body, but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not with the heart</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538163" lvl="0" indent="-538163">
              <a:spcAft>
                <a:spcPts val="0"/>
              </a:spcAft>
              <a:buFont typeface="+mj-lt"/>
              <a:buAutoNum type="arabicPeriod"/>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It is to go to him saying words, bowing our heads, kneeling down, but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not performing these acts of piety with our hearts</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538163" indent="-538163"/>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3. It is when we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do not meditate on what we are receiving.</a:t>
            </a:r>
            <a:endParaRPr lang="zh-CN" altLang="en-US" sz="40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739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77F1CF8C-DA89-4BA5-B3BA-F10B496207EE}"/>
              </a:ext>
            </a:extLst>
          </p:cNvPr>
          <p:cNvSpPr/>
          <p:nvPr/>
        </p:nvSpPr>
        <p:spPr>
          <a:xfrm>
            <a:off x="555172" y="1304168"/>
            <a:ext cx="8267699" cy="5632311"/>
          </a:xfrm>
          <a:prstGeom prst="rect">
            <a:avLst/>
          </a:prstGeom>
        </p:spPr>
        <p:txBody>
          <a:bodyPr wrap="square">
            <a:spAutoFit/>
          </a:bodyPr>
          <a:lstStyle/>
          <a:p>
            <a:pPr marL="446088" lvl="0" indent="-446088">
              <a:spcAft>
                <a:spcPts val="0"/>
              </a:spcAft>
            </a:pPr>
            <a:r>
              <a:rPr lang="en-US" altLang="zh-CN" sz="4000" kern="100" dirty="0">
                <a:latin typeface="Calibri" panose="020F0502020204030204" pitchFamily="34" charset="0"/>
                <a:ea typeface="新細明體" panose="02020500000000000000" pitchFamily="18" charset="-120"/>
                <a:cs typeface="Times New Roman" panose="02020603050405020304" pitchFamily="18" charset="0"/>
              </a:rPr>
              <a:t>4</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It is when we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do not prepare </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ourselves to receive him with a clean heart and with great spiritual hunger.</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a:p>
            <a:pPr marL="446088" lvl="0" indent="-446088">
              <a:spcAft>
                <a:spcPts val="0"/>
              </a:spcAft>
            </a:pP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5.	It is when we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do not taste and give thanks</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for the Food we have received. It is when we </a:t>
            </a:r>
            <a:r>
              <a:rPr lang="en-US" altLang="zh-CN" sz="4000" b="1" kern="100" dirty="0">
                <a:solidFill>
                  <a:srgbClr val="7030A0"/>
                </a:solidFill>
                <a:effectLst>
                  <a:outerShdw blurRad="38100" dist="38100" dir="2700000" algn="tl">
                    <a:srgbClr val="000000">
                      <a:alpha val="43137"/>
                    </a:srgbClr>
                  </a:outerShdw>
                </a:effectLst>
                <a:latin typeface="Calibri" panose="020F0502020204030204" pitchFamily="34" charset="0"/>
                <a:ea typeface="新細明體" panose="02020500000000000000" pitchFamily="18" charset="-120"/>
                <a:cs typeface="Times New Roman" panose="02020603050405020304" pitchFamily="18" charset="0"/>
              </a:rPr>
              <a:t>do not talk to or listen to</a:t>
            </a:r>
            <a:r>
              <a:rPr lang="en-US" altLang="zh-CN" sz="4000" b="1" kern="100" dirty="0">
                <a:latin typeface="Calibri" panose="020F0502020204030204" pitchFamily="34" charset="0"/>
                <a:ea typeface="新細明體" panose="02020500000000000000" pitchFamily="18" charset="-120"/>
                <a:cs typeface="Times New Roman" panose="02020603050405020304" pitchFamily="18" charset="0"/>
              </a:rPr>
              <a:t> the Guest who is visiting us.</a:t>
            </a:r>
            <a:endParaRPr lang="zh-CN" altLang="zh-CN" sz="4000" b="1"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691697580"/>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1559</TotalTime>
  <Words>965</Words>
  <Application>Microsoft Office PowerPoint</Application>
  <PresentationFormat>如螢幕大小 (4:3)</PresentationFormat>
  <Paragraphs>80</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絲縷</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Lee Annie</dc:creator>
  <cp:lastModifiedBy>User</cp:lastModifiedBy>
  <cp:revision>24</cp:revision>
  <dcterms:created xsi:type="dcterms:W3CDTF">2018-11-13T02:20:00Z</dcterms:created>
  <dcterms:modified xsi:type="dcterms:W3CDTF">2018-11-17T01:39:35Z</dcterms:modified>
</cp:coreProperties>
</file>